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371599"/>
          </a:xfrm>
        </p:spPr>
        <p:txBody>
          <a:bodyPr>
            <a:normAutofit/>
          </a:bodyPr>
          <a:lstStyle/>
          <a:p>
            <a:r>
              <a:rPr lang="en-US" sz="2000" b="1" dirty="0" smtClean="0">
                <a:solidFill>
                  <a:srgbClr val="C00000"/>
                </a:solidFill>
                <a:latin typeface="Times New Roman" pitchFamily="18" charset="0"/>
                <a:cs typeface="Times New Roman" pitchFamily="18" charset="0"/>
              </a:rPr>
              <a:t>TRADEMARK INFRINGEMENT AND PASSING OFF: PENALTIES AND REMEDIES UNDER TRADEMARK LAW</a:t>
            </a:r>
            <a:endParaRPr lang="en-US" sz="2000" b="1"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2514600"/>
            <a:ext cx="6400800" cy="3124200"/>
          </a:xfrm>
        </p:spPr>
        <p:txBody>
          <a:bodyPr>
            <a:normAutofit/>
          </a:bodyPr>
          <a:lstStyle/>
          <a:p>
            <a:r>
              <a:rPr lang="en-US" sz="2000" b="1" i="1" dirty="0" smtClean="0">
                <a:solidFill>
                  <a:srgbClr val="002060"/>
                </a:solidFill>
                <a:latin typeface="Times New Roman" pitchFamily="18" charset="0"/>
                <a:cs typeface="Times New Roman" pitchFamily="18" charset="0"/>
              </a:rPr>
              <a:t>IPR-I</a:t>
            </a:r>
          </a:p>
          <a:p>
            <a:endParaRPr lang="en-US" sz="2000" b="1" i="1" dirty="0" smtClean="0">
              <a:solidFill>
                <a:srgbClr val="002060"/>
              </a:solidFill>
              <a:latin typeface="Times New Roman" pitchFamily="18" charset="0"/>
              <a:cs typeface="Times New Roman" pitchFamily="18" charset="0"/>
            </a:endParaRPr>
          </a:p>
          <a:p>
            <a:endParaRPr lang="en-US" sz="2000" b="1" i="1" dirty="0">
              <a:solidFill>
                <a:srgbClr val="002060"/>
              </a:solidFill>
              <a:latin typeface="Times New Roman" pitchFamily="18" charset="0"/>
              <a:cs typeface="Times New Roman" pitchFamily="18" charset="0"/>
            </a:endParaRPr>
          </a:p>
          <a:p>
            <a:r>
              <a:rPr lang="en-US" sz="2000" b="1" i="1" dirty="0" smtClean="0">
                <a:solidFill>
                  <a:srgbClr val="002060"/>
                </a:solidFill>
                <a:latin typeface="Times New Roman" pitchFamily="18" charset="0"/>
                <a:cs typeface="Times New Roman" pitchFamily="18" charset="0"/>
              </a:rPr>
              <a:t>Unit: 2 (Part 3)</a:t>
            </a:r>
          </a:p>
          <a:p>
            <a:endParaRPr lang="en-US" sz="2000" b="1" i="1" dirty="0">
              <a:solidFill>
                <a:srgbClr val="002060"/>
              </a:solidFill>
              <a:latin typeface="Times New Roman" pitchFamily="18" charset="0"/>
              <a:cs typeface="Times New Roman" pitchFamily="18" charset="0"/>
            </a:endParaRPr>
          </a:p>
          <a:p>
            <a:endParaRPr lang="en-US" sz="2000" b="1" i="1" dirty="0" smtClean="0">
              <a:solidFill>
                <a:srgbClr val="002060"/>
              </a:solidFill>
              <a:latin typeface="Times New Roman" pitchFamily="18" charset="0"/>
              <a:cs typeface="Times New Roman" pitchFamily="18" charset="0"/>
            </a:endParaRPr>
          </a:p>
          <a:p>
            <a:r>
              <a:rPr lang="en-US" sz="2000" b="1" i="1" dirty="0" smtClean="0">
                <a:solidFill>
                  <a:srgbClr val="002060"/>
                </a:solidFill>
                <a:latin typeface="Times New Roman" pitchFamily="18" charset="0"/>
                <a:cs typeface="Times New Roman" pitchFamily="18" charset="0"/>
              </a:rPr>
              <a:t>Dr. </a:t>
            </a:r>
            <a:r>
              <a:rPr lang="en-US" sz="2000" b="1" i="1" dirty="0" err="1" smtClean="0">
                <a:solidFill>
                  <a:srgbClr val="002060"/>
                </a:solidFill>
                <a:latin typeface="Times New Roman" pitchFamily="18" charset="0"/>
                <a:cs typeface="Times New Roman" pitchFamily="18" charset="0"/>
              </a:rPr>
              <a:t>Amrendra</a:t>
            </a:r>
            <a:r>
              <a:rPr lang="en-US" sz="2000" b="1" i="1" dirty="0" smtClean="0">
                <a:solidFill>
                  <a:srgbClr val="002060"/>
                </a:solidFill>
                <a:latin typeface="Times New Roman" pitchFamily="18" charset="0"/>
                <a:cs typeface="Times New Roman" pitchFamily="18" charset="0"/>
              </a:rPr>
              <a:t> Kumar</a:t>
            </a:r>
          </a:p>
          <a:p>
            <a:r>
              <a:rPr lang="en-US" sz="2000" b="1" i="1" dirty="0" smtClean="0">
                <a:solidFill>
                  <a:srgbClr val="002060"/>
                </a:solidFill>
                <a:latin typeface="Times New Roman" pitchFamily="18" charset="0"/>
                <a:cs typeface="Times New Roman" pitchFamily="18" charset="0"/>
              </a:rPr>
              <a:t>Assistant Professor, Law Centre-II</a:t>
            </a:r>
            <a:endParaRPr lang="en-US" sz="20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52979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533400"/>
          </a:xfrm>
        </p:spPr>
        <p:txBody>
          <a:bodyPr>
            <a:normAutofit/>
          </a:bodyPr>
          <a:lstStyle/>
          <a:p>
            <a:pPr algn="l"/>
            <a:r>
              <a:rPr lang="en-US" sz="2000" b="1" i="1" dirty="0">
                <a:solidFill>
                  <a:srgbClr val="C00000"/>
                </a:solidFill>
                <a:latin typeface="Times New Roman"/>
                <a:ea typeface="Calibri"/>
                <a:cs typeface="Times New Roman"/>
              </a:rPr>
              <a:t>INTRODUCTION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715000"/>
          </a:xfrm>
        </p:spPr>
        <p:txBody>
          <a:bodyPr>
            <a:normAutofit/>
          </a:bodyPr>
          <a:lstStyle/>
          <a:p>
            <a:pPr lvl="0" algn="just"/>
            <a:r>
              <a:rPr lang="en-US" sz="1800" dirty="0" smtClean="0">
                <a:solidFill>
                  <a:srgbClr val="002060"/>
                </a:solidFill>
                <a:latin typeface="Times New Roman" pitchFamily="18" charset="0"/>
                <a:cs typeface="Times New Roman" pitchFamily="18" charset="0"/>
              </a:rPr>
              <a:t>As we know that registration of the trademark provides </a:t>
            </a:r>
            <a:r>
              <a:rPr lang="en-US" sz="1800" i="1" dirty="0" smtClean="0">
                <a:solidFill>
                  <a:srgbClr val="002060"/>
                </a:solidFill>
                <a:latin typeface="Times New Roman" pitchFamily="18" charset="0"/>
                <a:cs typeface="Times New Roman" pitchFamily="18" charset="0"/>
              </a:rPr>
              <a:t>“exclusive right” to registered </a:t>
            </a:r>
            <a:r>
              <a:rPr lang="en-US" sz="1800" i="1" dirty="0">
                <a:solidFill>
                  <a:srgbClr val="002060"/>
                </a:solidFill>
                <a:latin typeface="Times New Roman" pitchFamily="18" charset="0"/>
                <a:cs typeface="Times New Roman" pitchFamily="18" charset="0"/>
              </a:rPr>
              <a:t>proprietor </a:t>
            </a:r>
            <a:r>
              <a:rPr lang="en-US" sz="1800" i="1" dirty="0" smtClean="0">
                <a:solidFill>
                  <a:srgbClr val="002060"/>
                </a:solidFill>
                <a:latin typeface="Times New Roman" pitchFamily="18" charset="0"/>
                <a:cs typeface="Times New Roman" pitchFamily="18" charset="0"/>
              </a:rPr>
              <a:t>to </a:t>
            </a:r>
            <a:r>
              <a:rPr lang="en-US" sz="1800" i="1" dirty="0">
                <a:solidFill>
                  <a:srgbClr val="002060"/>
                </a:solidFill>
                <a:latin typeface="Times New Roman" pitchFamily="18" charset="0"/>
                <a:cs typeface="Times New Roman" pitchFamily="18" charset="0"/>
              </a:rPr>
              <a:t>use the trademarks</a:t>
            </a:r>
            <a:r>
              <a:rPr lang="en-US" sz="1800" dirty="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taken as whole in </a:t>
            </a:r>
            <a:r>
              <a:rPr lang="en-US" sz="1800" dirty="0">
                <a:solidFill>
                  <a:srgbClr val="002060"/>
                </a:solidFill>
                <a:latin typeface="Times New Roman" pitchFamily="18" charset="0"/>
                <a:cs typeface="Times New Roman" pitchFamily="18" charset="0"/>
              </a:rPr>
              <a:t>relation to the goods in respect of which it is </a:t>
            </a:r>
            <a:r>
              <a:rPr lang="en-US" sz="1800" dirty="0" smtClean="0">
                <a:solidFill>
                  <a:srgbClr val="002060"/>
                </a:solidFill>
                <a:latin typeface="Times New Roman" pitchFamily="18" charset="0"/>
                <a:cs typeface="Times New Roman" pitchFamily="18" charset="0"/>
              </a:rPr>
              <a:t>registered.</a:t>
            </a:r>
            <a:r>
              <a:rPr lang="en-US" sz="1800" dirty="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Besides, it also enables the registered proprietor </a:t>
            </a:r>
            <a:r>
              <a:rPr lang="en-US" sz="1800" i="1" dirty="0" smtClean="0">
                <a:solidFill>
                  <a:srgbClr val="002060"/>
                </a:solidFill>
                <a:latin typeface="Times New Roman" pitchFamily="18" charset="0"/>
                <a:cs typeface="Times New Roman" pitchFamily="18" charset="0"/>
              </a:rPr>
              <a:t>to sue for infringement of registered trademark. </a:t>
            </a:r>
          </a:p>
          <a:p>
            <a:pPr lvl="0" algn="just"/>
            <a:r>
              <a:rPr lang="en-US" sz="1800" dirty="0" smtClean="0">
                <a:solidFill>
                  <a:srgbClr val="002060"/>
                </a:solidFill>
                <a:latin typeface="Times New Roman" pitchFamily="18" charset="0"/>
                <a:cs typeface="Times New Roman" pitchFamily="18" charset="0"/>
              </a:rPr>
              <a:t>If a registered trademark is used or invaded by another person or trader without permission or consent of</a:t>
            </a:r>
            <a:r>
              <a:rPr lang="en-US" sz="1800" dirty="0">
                <a:solidFill>
                  <a:srgbClr val="002060"/>
                </a:solidFill>
                <a:latin typeface="Times New Roman" pitchFamily="18" charset="0"/>
                <a:cs typeface="Times New Roman" pitchFamily="18" charset="0"/>
              </a:rPr>
              <a:t> registered </a:t>
            </a:r>
            <a:r>
              <a:rPr lang="en-US" sz="1800" dirty="0" smtClean="0">
                <a:solidFill>
                  <a:srgbClr val="002060"/>
                </a:solidFill>
                <a:latin typeface="Times New Roman" pitchFamily="18" charset="0"/>
                <a:cs typeface="Times New Roman" pitchFamily="18" charset="0"/>
              </a:rPr>
              <a:t>proprietor, he would be liable for an action for infringement of registered trademark. </a:t>
            </a:r>
            <a:r>
              <a:rPr lang="en-US" sz="1800" i="1" dirty="0" smtClean="0">
                <a:solidFill>
                  <a:srgbClr val="002060"/>
                </a:solidFill>
                <a:latin typeface="Times New Roman" pitchFamily="18" charset="0"/>
                <a:cs typeface="Times New Roman" pitchFamily="18" charset="0"/>
              </a:rPr>
              <a:t>‘An action for infringement’ </a:t>
            </a:r>
            <a:r>
              <a:rPr lang="en-US" sz="1800" dirty="0" smtClean="0">
                <a:solidFill>
                  <a:srgbClr val="002060"/>
                </a:solidFill>
                <a:latin typeface="Times New Roman" pitchFamily="18" charset="0"/>
                <a:cs typeface="Times New Roman" pitchFamily="18" charset="0"/>
              </a:rPr>
              <a:t>herein means legal protection to a registered trademark from violation and invasion by other through statute. </a:t>
            </a:r>
          </a:p>
          <a:p>
            <a:pPr lvl="0" algn="just"/>
            <a:r>
              <a:rPr lang="en-US" sz="1800" dirty="0" smtClean="0">
                <a:solidFill>
                  <a:srgbClr val="002060"/>
                </a:solidFill>
                <a:latin typeface="Times New Roman" pitchFamily="18" charset="0"/>
                <a:cs typeface="Times New Roman" pitchFamily="18" charset="0"/>
              </a:rPr>
              <a:t>No action for the infringement of a trademark could be instituted if the trademark is unregistered. There is alternative remedy available for the proprietor of unregistered trademark when it is infringed under the ‘Law of Passing off’. </a:t>
            </a:r>
            <a:r>
              <a:rPr lang="en-US" sz="1800" i="1" dirty="0" smtClean="0">
                <a:solidFill>
                  <a:srgbClr val="002060"/>
                </a:solidFill>
                <a:latin typeface="Times New Roman" pitchFamily="18" charset="0"/>
                <a:cs typeface="Times New Roman" pitchFamily="18" charset="0"/>
              </a:rPr>
              <a:t>‘An action of passing off’ </a:t>
            </a:r>
            <a:r>
              <a:rPr lang="en-US" sz="1800" dirty="0" smtClean="0">
                <a:solidFill>
                  <a:srgbClr val="002060"/>
                </a:solidFill>
                <a:latin typeface="Times New Roman" pitchFamily="18" charset="0"/>
                <a:cs typeface="Times New Roman" pitchFamily="18" charset="0"/>
              </a:rPr>
              <a:t>means nobody is allowed to represent his goods as the goods of somebody else under common law.</a:t>
            </a:r>
          </a:p>
          <a:p>
            <a:pPr lvl="0" algn="just"/>
            <a:r>
              <a:rPr lang="en-US" sz="1800" dirty="0" smtClean="0">
                <a:solidFill>
                  <a:srgbClr val="002060"/>
                </a:solidFill>
                <a:latin typeface="Times New Roman" pitchFamily="18" charset="0"/>
                <a:cs typeface="Times New Roman" pitchFamily="18" charset="0"/>
              </a:rPr>
              <a:t>The action for infringement and passing off could be laid down under the provisions of  </a:t>
            </a:r>
            <a:r>
              <a:rPr lang="en-US" sz="1800" i="1" dirty="0" smtClean="0">
                <a:solidFill>
                  <a:srgbClr val="002060"/>
                </a:solidFill>
                <a:latin typeface="Times New Roman" pitchFamily="18" charset="0"/>
                <a:cs typeface="Times New Roman" pitchFamily="18" charset="0"/>
              </a:rPr>
              <a:t>‘Trademark Act, 1999’. </a:t>
            </a:r>
            <a:r>
              <a:rPr lang="en-US" sz="1800" dirty="0" smtClean="0">
                <a:solidFill>
                  <a:srgbClr val="002060"/>
                </a:solidFill>
                <a:latin typeface="Times New Roman" pitchFamily="18" charset="0"/>
                <a:cs typeface="Times New Roman" pitchFamily="18" charset="0"/>
              </a:rPr>
              <a:t>However, it also provides certain limits on the effect of registered trademarks i.e. </a:t>
            </a:r>
            <a:r>
              <a:rPr lang="en-US" sz="1800" i="1" dirty="0" smtClean="0">
                <a:solidFill>
                  <a:srgbClr val="002060"/>
                </a:solidFill>
                <a:latin typeface="Times New Roman" pitchFamily="18" charset="0"/>
                <a:cs typeface="Times New Roman" pitchFamily="18" charset="0"/>
              </a:rPr>
              <a:t>exception to the infringement action</a:t>
            </a:r>
            <a:r>
              <a:rPr lang="en-US" sz="1800" dirty="0" smtClean="0">
                <a:solidFill>
                  <a:srgbClr val="002060"/>
                </a:solidFill>
                <a:latin typeface="Times New Roman" pitchFamily="18" charset="0"/>
                <a:cs typeface="Times New Roman" pitchFamily="18" charset="0"/>
              </a:rPr>
              <a:t> as well.</a:t>
            </a:r>
          </a:p>
          <a:p>
            <a:pPr algn="just"/>
            <a:r>
              <a:rPr lang="en-US" sz="1800" dirty="0" smtClean="0">
                <a:solidFill>
                  <a:srgbClr val="002060"/>
                </a:solidFill>
                <a:latin typeface="Times New Roman" pitchFamily="18" charset="0"/>
                <a:cs typeface="Times New Roman" pitchFamily="18" charset="0"/>
              </a:rPr>
              <a:t>The relief which a court may grant in any suit for infringement and/or passing off includes </a:t>
            </a:r>
            <a:r>
              <a:rPr lang="en-US" sz="1800" i="1" dirty="0" smtClean="0">
                <a:solidFill>
                  <a:srgbClr val="002060"/>
                </a:solidFill>
                <a:latin typeface="Times New Roman" pitchFamily="18" charset="0"/>
                <a:cs typeface="Times New Roman" pitchFamily="18" charset="0"/>
              </a:rPr>
              <a:t>injunction, damages and delivery of the infringed goods besides the penalties</a:t>
            </a:r>
            <a:r>
              <a:rPr lang="en-US" sz="1800" dirty="0" smtClean="0">
                <a:solidFill>
                  <a:srgbClr val="002060"/>
                </a:solidFill>
                <a:latin typeface="Times New Roman" pitchFamily="18" charset="0"/>
                <a:cs typeface="Times New Roman" pitchFamily="18" charset="0"/>
              </a:rPr>
              <a:t>  for  offences committed.</a:t>
            </a:r>
            <a:endParaRPr lang="en-US" sz="1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18098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34400" cy="609600"/>
          </a:xfrm>
        </p:spPr>
        <p:txBody>
          <a:bodyPr>
            <a:normAutofit/>
          </a:bodyPr>
          <a:lstStyle/>
          <a:p>
            <a:pPr algn="l"/>
            <a:r>
              <a:rPr lang="en-US" sz="2000" b="1" i="1" dirty="0" smtClean="0">
                <a:solidFill>
                  <a:srgbClr val="C00000"/>
                </a:solidFill>
                <a:latin typeface="Times New Roman" pitchFamily="18" charset="0"/>
                <a:cs typeface="Times New Roman" pitchFamily="18" charset="0"/>
              </a:rPr>
              <a:t>INFRINGEMENT ACTION: [</a:t>
            </a:r>
            <a:r>
              <a:rPr lang="en-US" sz="2000" b="1" i="1" dirty="0">
                <a:solidFill>
                  <a:srgbClr val="C00000"/>
                </a:solidFill>
                <a:latin typeface="Times New Roman" pitchFamily="18" charset="0"/>
                <a:cs typeface="Times New Roman" pitchFamily="18" charset="0"/>
              </a:rPr>
              <a:t>Section 29</a:t>
            </a:r>
            <a:r>
              <a:rPr lang="en-US" sz="2000" b="1" i="1" dirty="0" smtClean="0">
                <a:solidFill>
                  <a:srgbClr val="C00000"/>
                </a:solidFill>
                <a:latin typeface="Times New Roman" pitchFamily="18" charset="0"/>
                <a:cs typeface="Times New Roman" pitchFamily="18" charset="0"/>
              </a:rPr>
              <a:t>]</a:t>
            </a:r>
            <a:endParaRPr lang="en-US" sz="20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791200"/>
          </a:xfrm>
        </p:spPr>
        <p:txBody>
          <a:bodyPr>
            <a:normAutofit/>
          </a:bodyPr>
          <a:lstStyle/>
          <a:p>
            <a:pPr algn="just">
              <a:spcBef>
                <a:spcPts val="600"/>
              </a:spcBef>
            </a:pPr>
            <a:r>
              <a:rPr lang="en-US" sz="1800" dirty="0">
                <a:solidFill>
                  <a:srgbClr val="002060"/>
                </a:solidFill>
                <a:latin typeface="Times New Roman" pitchFamily="18" charset="0"/>
                <a:cs typeface="Times New Roman" pitchFamily="18" charset="0"/>
              </a:rPr>
              <a:t>The infringement action is a </a:t>
            </a:r>
            <a:r>
              <a:rPr lang="en-US" sz="1800" dirty="0" smtClean="0">
                <a:solidFill>
                  <a:srgbClr val="002060"/>
                </a:solidFill>
                <a:latin typeface="Times New Roman" pitchFamily="18" charset="0"/>
                <a:cs typeface="Times New Roman" pitchFamily="18" charset="0"/>
              </a:rPr>
              <a:t>‘</a:t>
            </a:r>
            <a:r>
              <a:rPr lang="en-US" sz="1800" i="1" dirty="0" smtClean="0">
                <a:solidFill>
                  <a:srgbClr val="002060"/>
                </a:solidFill>
                <a:latin typeface="Times New Roman" pitchFamily="18" charset="0"/>
                <a:cs typeface="Times New Roman" pitchFamily="18" charset="0"/>
              </a:rPr>
              <a:t>statutory remedy’ </a:t>
            </a:r>
            <a:r>
              <a:rPr lang="en-US" sz="1800" dirty="0">
                <a:solidFill>
                  <a:srgbClr val="002060"/>
                </a:solidFill>
                <a:latin typeface="Times New Roman" pitchFamily="18" charset="0"/>
                <a:cs typeface="Times New Roman" pitchFamily="18" charset="0"/>
              </a:rPr>
              <a:t>available to the registered proprietor or to the registered </a:t>
            </a:r>
            <a:r>
              <a:rPr lang="en-US" sz="1800" dirty="0" smtClean="0">
                <a:solidFill>
                  <a:srgbClr val="002060"/>
                </a:solidFill>
                <a:latin typeface="Times New Roman" pitchFamily="18" charset="0"/>
                <a:cs typeface="Times New Roman" pitchFamily="18" charset="0"/>
              </a:rPr>
              <a:t>user </a:t>
            </a:r>
            <a:r>
              <a:rPr lang="en-US" sz="1800" b="1" i="1" dirty="0" smtClean="0">
                <a:solidFill>
                  <a:srgbClr val="002060"/>
                </a:solidFill>
                <a:latin typeface="Times New Roman" pitchFamily="18" charset="0"/>
                <a:cs typeface="Times New Roman" pitchFamily="18" charset="0"/>
              </a:rPr>
              <a:t>[ Section 29], </a:t>
            </a:r>
            <a:r>
              <a:rPr lang="en-US" sz="1800" dirty="0">
                <a:solidFill>
                  <a:srgbClr val="002060"/>
                </a:solidFill>
                <a:latin typeface="Times New Roman" pitchFamily="18" charset="0"/>
                <a:cs typeface="Times New Roman" pitchFamily="18" charset="0"/>
              </a:rPr>
              <a:t>based on statutory rights conferred by registration of a trade </a:t>
            </a:r>
            <a:r>
              <a:rPr lang="en-US" sz="1800" dirty="0" smtClean="0">
                <a:solidFill>
                  <a:srgbClr val="002060"/>
                </a:solidFill>
                <a:latin typeface="Times New Roman" pitchFamily="18" charset="0"/>
                <a:cs typeface="Times New Roman" pitchFamily="18" charset="0"/>
              </a:rPr>
              <a:t>mark </a:t>
            </a:r>
            <a:r>
              <a:rPr lang="en-US" sz="1800" b="1" i="1" dirty="0" smtClean="0">
                <a:solidFill>
                  <a:srgbClr val="002060"/>
                </a:solidFill>
                <a:latin typeface="Times New Roman" pitchFamily="18" charset="0"/>
                <a:cs typeface="Times New Roman" pitchFamily="18" charset="0"/>
              </a:rPr>
              <a:t>[Section 28], </a:t>
            </a:r>
            <a:r>
              <a:rPr lang="en-US" sz="1800" dirty="0">
                <a:solidFill>
                  <a:srgbClr val="002060"/>
                </a:solidFill>
                <a:latin typeface="Times New Roman" pitchFamily="18" charset="0"/>
                <a:cs typeface="Times New Roman" pitchFamily="18" charset="0"/>
              </a:rPr>
              <a:t>subject to </a:t>
            </a:r>
            <a:r>
              <a:rPr lang="en-US" sz="1800" dirty="0" smtClean="0">
                <a:solidFill>
                  <a:srgbClr val="002060"/>
                </a:solidFill>
                <a:latin typeface="Times New Roman" pitchFamily="18" charset="0"/>
                <a:cs typeface="Times New Roman" pitchFamily="18" charset="0"/>
              </a:rPr>
              <a:t>the limitations or restrictions. </a:t>
            </a:r>
            <a:r>
              <a:rPr lang="en-US" sz="1800" b="1" i="1" dirty="0" smtClean="0">
                <a:solidFill>
                  <a:srgbClr val="002060"/>
                </a:solidFill>
                <a:latin typeface="Times New Roman" pitchFamily="18" charset="0"/>
                <a:cs typeface="Times New Roman" pitchFamily="18" charset="0"/>
              </a:rPr>
              <a:t>[Sections </a:t>
            </a:r>
            <a:r>
              <a:rPr lang="en-US" sz="1800" b="1" i="1" dirty="0">
                <a:solidFill>
                  <a:srgbClr val="002060"/>
                </a:solidFill>
                <a:latin typeface="Times New Roman" pitchFamily="18" charset="0"/>
                <a:cs typeface="Times New Roman" pitchFamily="18" charset="0"/>
              </a:rPr>
              <a:t>30, 34, </a:t>
            </a:r>
            <a:r>
              <a:rPr lang="en-US" sz="1800" b="1" i="1" dirty="0" smtClean="0">
                <a:solidFill>
                  <a:srgbClr val="002060"/>
                </a:solidFill>
                <a:latin typeface="Times New Roman" pitchFamily="18" charset="0"/>
                <a:cs typeface="Times New Roman" pitchFamily="18" charset="0"/>
              </a:rPr>
              <a:t>35]</a:t>
            </a:r>
          </a:p>
          <a:p>
            <a:pPr algn="just">
              <a:spcBef>
                <a:spcPts val="600"/>
              </a:spcBef>
            </a:pPr>
            <a:r>
              <a:rPr lang="en-US" sz="1800" dirty="0">
                <a:solidFill>
                  <a:srgbClr val="002060"/>
                </a:solidFill>
                <a:latin typeface="Times New Roman" pitchFamily="18" charset="0"/>
                <a:cs typeface="Times New Roman" pitchFamily="18" charset="0"/>
              </a:rPr>
              <a:t>when a registered trade mark is used by a person who is not entitled to use such a trade mark under the law, it constitutes </a:t>
            </a:r>
            <a:r>
              <a:rPr lang="en-US" sz="1800" dirty="0" smtClean="0">
                <a:solidFill>
                  <a:srgbClr val="002060"/>
                </a:solidFill>
                <a:latin typeface="Times New Roman" pitchFamily="18" charset="0"/>
                <a:cs typeface="Times New Roman" pitchFamily="18" charset="0"/>
              </a:rPr>
              <a:t>infringement of </a:t>
            </a:r>
            <a:r>
              <a:rPr lang="en-US" sz="1800" dirty="0">
                <a:solidFill>
                  <a:srgbClr val="002060"/>
                </a:solidFill>
                <a:latin typeface="Times New Roman" pitchFamily="18" charset="0"/>
                <a:cs typeface="Times New Roman" pitchFamily="18" charset="0"/>
              </a:rPr>
              <a:t>registered trade mark </a:t>
            </a:r>
            <a:r>
              <a:rPr lang="en-US" sz="1800" dirty="0" smtClean="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29’ </a:t>
            </a:r>
            <a:r>
              <a:rPr lang="en-US" sz="1800" dirty="0">
                <a:solidFill>
                  <a:srgbClr val="002060"/>
                </a:solidFill>
                <a:latin typeface="Times New Roman" pitchFamily="18" charset="0"/>
                <a:cs typeface="Times New Roman" pitchFamily="18" charset="0"/>
              </a:rPr>
              <a:t>dealing with infringement of </a:t>
            </a:r>
            <a:r>
              <a:rPr lang="en-US" sz="1800" dirty="0" smtClean="0">
                <a:solidFill>
                  <a:srgbClr val="002060"/>
                </a:solidFill>
                <a:latin typeface="Times New Roman" pitchFamily="18" charset="0"/>
                <a:cs typeface="Times New Roman" pitchFamily="18" charset="0"/>
              </a:rPr>
              <a:t>trademark explicitly </a:t>
            </a:r>
            <a:r>
              <a:rPr lang="en-US" sz="1800" dirty="0">
                <a:solidFill>
                  <a:srgbClr val="002060"/>
                </a:solidFill>
                <a:latin typeface="Times New Roman" pitchFamily="18" charset="0"/>
                <a:cs typeface="Times New Roman" pitchFamily="18" charset="0"/>
              </a:rPr>
              <a:t>enumerates </a:t>
            </a:r>
            <a:r>
              <a:rPr lang="en-US" sz="1800" i="1" dirty="0" smtClean="0">
                <a:solidFill>
                  <a:srgbClr val="002060"/>
                </a:solidFill>
                <a:latin typeface="Times New Roman" pitchFamily="18" charset="0"/>
                <a:cs typeface="Times New Roman" pitchFamily="18" charset="0"/>
              </a:rPr>
              <a:t>“nine grounds” </a:t>
            </a:r>
            <a:r>
              <a:rPr lang="en-US" sz="1800" dirty="0">
                <a:solidFill>
                  <a:srgbClr val="002060"/>
                </a:solidFill>
                <a:latin typeface="Times New Roman" pitchFamily="18" charset="0"/>
                <a:cs typeface="Times New Roman" pitchFamily="18" charset="0"/>
              </a:rPr>
              <a:t>which constitute infringement of a registered trade </a:t>
            </a:r>
            <a:r>
              <a:rPr lang="en-US" sz="1800" dirty="0" smtClean="0">
                <a:solidFill>
                  <a:srgbClr val="002060"/>
                </a:solidFill>
                <a:latin typeface="Times New Roman" pitchFamily="18" charset="0"/>
                <a:cs typeface="Times New Roman" pitchFamily="18" charset="0"/>
              </a:rPr>
              <a:t>mark</a:t>
            </a:r>
            <a:r>
              <a:rPr lang="en-US" sz="1800" dirty="0">
                <a:solidFill>
                  <a:srgbClr val="002060"/>
                </a:solidFill>
                <a:latin typeface="Times New Roman" pitchFamily="18" charset="0"/>
                <a:cs typeface="Times New Roman" pitchFamily="18" charset="0"/>
              </a:rPr>
              <a:t>. </a:t>
            </a:r>
            <a:endParaRPr lang="en-US" sz="1800" dirty="0" smtClean="0">
              <a:solidFill>
                <a:srgbClr val="002060"/>
              </a:solidFill>
              <a:latin typeface="Times New Roman" pitchFamily="18" charset="0"/>
              <a:cs typeface="Times New Roman" pitchFamily="18" charset="0"/>
            </a:endParaRPr>
          </a:p>
          <a:p>
            <a:pPr algn="just">
              <a:spcBef>
                <a:spcPts val="600"/>
              </a:spcBef>
            </a:pPr>
            <a:r>
              <a:rPr lang="en-US" sz="1800" dirty="0">
                <a:solidFill>
                  <a:srgbClr val="002060"/>
                </a:solidFill>
                <a:latin typeface="Times New Roman" pitchFamily="18" charset="0"/>
                <a:cs typeface="Times New Roman" pitchFamily="18" charset="0"/>
              </a:rPr>
              <a:t>A</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registered trade mark is infringed, </a:t>
            </a:r>
            <a:r>
              <a:rPr lang="en-US" sz="1800" i="1" dirty="0">
                <a:solidFill>
                  <a:srgbClr val="002060"/>
                </a:solidFill>
                <a:latin typeface="Times New Roman" pitchFamily="18" charset="0"/>
                <a:cs typeface="Times New Roman" pitchFamily="18" charset="0"/>
              </a:rPr>
              <a:t>if the mark is identical </a:t>
            </a:r>
            <a:r>
              <a:rPr lang="en-US" sz="1800" dirty="0">
                <a:solidFill>
                  <a:srgbClr val="002060"/>
                </a:solidFill>
                <a:latin typeface="Times New Roman" pitchFamily="18" charset="0"/>
                <a:cs typeface="Times New Roman" pitchFamily="18" charset="0"/>
              </a:rPr>
              <a:t>and is used in respect of similar goods or services; or the mark is </a:t>
            </a:r>
            <a:r>
              <a:rPr lang="en-US" sz="1800" i="1" dirty="0">
                <a:solidFill>
                  <a:srgbClr val="002060"/>
                </a:solidFill>
                <a:latin typeface="Times New Roman" pitchFamily="18" charset="0"/>
                <a:cs typeface="Times New Roman" pitchFamily="18" charset="0"/>
              </a:rPr>
              <a:t>deceptively similar</a:t>
            </a:r>
            <a:r>
              <a:rPr lang="en-US" sz="1800" dirty="0">
                <a:solidFill>
                  <a:srgbClr val="002060"/>
                </a:solidFill>
                <a:latin typeface="Times New Roman" pitchFamily="18" charset="0"/>
                <a:cs typeface="Times New Roman" pitchFamily="18" charset="0"/>
              </a:rPr>
              <a:t> to the registered trade mark and there is an identity or similarity of the goods or services covered by the trade mark; or the trade mark is identical and is used in relation to identical goods or services; and that such use is </a:t>
            </a:r>
            <a:r>
              <a:rPr lang="en-US" sz="1800" i="1" dirty="0">
                <a:solidFill>
                  <a:srgbClr val="002060"/>
                </a:solidFill>
                <a:latin typeface="Times New Roman" pitchFamily="18" charset="0"/>
                <a:cs typeface="Times New Roman" pitchFamily="18" charset="0"/>
              </a:rPr>
              <a:t>likely to cause confusion on the part of the public </a:t>
            </a:r>
            <a:r>
              <a:rPr lang="en-US" sz="1800" dirty="0">
                <a:solidFill>
                  <a:srgbClr val="002060"/>
                </a:solidFill>
                <a:latin typeface="Times New Roman" pitchFamily="18" charset="0"/>
                <a:cs typeface="Times New Roman" pitchFamily="18" charset="0"/>
              </a:rPr>
              <a:t>or is likely to be taken to have an association with the registered trade mark. </a:t>
            </a:r>
            <a:r>
              <a:rPr lang="en-US" sz="1800" b="1" i="1" dirty="0">
                <a:solidFill>
                  <a:srgbClr val="002060"/>
                </a:solidFill>
                <a:latin typeface="Times New Roman" pitchFamily="18" charset="0"/>
                <a:cs typeface="Times New Roman" pitchFamily="18" charset="0"/>
              </a:rPr>
              <a:t>[Section 29(1-3)]</a:t>
            </a:r>
          </a:p>
          <a:p>
            <a:pPr algn="just">
              <a:spcBef>
                <a:spcPts val="600"/>
              </a:spcBef>
            </a:pPr>
            <a:r>
              <a:rPr lang="en-US" sz="1800" dirty="0">
                <a:solidFill>
                  <a:srgbClr val="002060"/>
                </a:solidFill>
                <a:latin typeface="Times New Roman" pitchFamily="18" charset="0"/>
                <a:cs typeface="Times New Roman" pitchFamily="18" charset="0"/>
              </a:rPr>
              <a:t>A</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person shall be deemed to have infringed a registered trade mark, </a:t>
            </a:r>
            <a:r>
              <a:rPr lang="en-US" sz="1800" i="1" dirty="0">
                <a:solidFill>
                  <a:srgbClr val="002060"/>
                </a:solidFill>
                <a:latin typeface="Times New Roman" pitchFamily="18" charset="0"/>
                <a:cs typeface="Times New Roman" pitchFamily="18" charset="0"/>
              </a:rPr>
              <a:t>if he uses a mark which is identical with or similar to the trade mark, and is used in relation to goods or services which are not similar to those for which trade mark is registered</a:t>
            </a:r>
            <a:r>
              <a:rPr lang="en-US" sz="1800" dirty="0">
                <a:solidFill>
                  <a:srgbClr val="002060"/>
                </a:solidFill>
                <a:latin typeface="Times New Roman" pitchFamily="18" charset="0"/>
                <a:cs typeface="Times New Roman" pitchFamily="18" charset="0"/>
              </a:rPr>
              <a:t>; and the registered trade mark has a reputation in India and the use of the mark without due cause would </a:t>
            </a:r>
            <a:r>
              <a:rPr lang="en-US" sz="1800" i="1" dirty="0">
                <a:solidFill>
                  <a:srgbClr val="002060"/>
                </a:solidFill>
                <a:latin typeface="Times New Roman" pitchFamily="18" charset="0"/>
                <a:cs typeface="Times New Roman" pitchFamily="18" charset="0"/>
              </a:rPr>
              <a:t>take unfair advantage of or is detrimental to the distinctive character or repute of the registered trade mark</a:t>
            </a:r>
            <a:r>
              <a:rPr lang="en-US" sz="1800" dirty="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[Section 29(4</a:t>
            </a:r>
            <a:r>
              <a:rPr lang="en-US" sz="1800" b="1" i="1" dirty="0" smtClean="0">
                <a:solidFill>
                  <a:srgbClr val="002060"/>
                </a:solidFill>
                <a:latin typeface="Times New Roman" pitchFamily="18" charset="0"/>
                <a:cs typeface="Times New Roman" pitchFamily="18" charset="0"/>
              </a:rPr>
              <a:t>)]</a:t>
            </a:r>
            <a:endParaRPr lang="en-US" sz="18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66393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457200"/>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686800" cy="5715000"/>
          </a:xfrm>
        </p:spPr>
        <p:txBody>
          <a:bodyPr>
            <a:normAutofit lnSpcReduction="10000"/>
          </a:bodyPr>
          <a:lstStyle/>
          <a:p>
            <a:pPr algn="just">
              <a:spcBef>
                <a:spcPts val="600"/>
              </a:spcBef>
            </a:pPr>
            <a:r>
              <a:rPr lang="en-US" sz="1800" dirty="0" smtClean="0">
                <a:solidFill>
                  <a:srgbClr val="002060"/>
                </a:solidFill>
                <a:latin typeface="Times New Roman" pitchFamily="18" charset="0"/>
                <a:cs typeface="Times New Roman" pitchFamily="18" charset="0"/>
              </a:rPr>
              <a:t>A person </a:t>
            </a:r>
            <a:r>
              <a:rPr lang="en-US" sz="1800" dirty="0">
                <a:solidFill>
                  <a:srgbClr val="002060"/>
                </a:solidFill>
                <a:latin typeface="Times New Roman" pitchFamily="18" charset="0"/>
                <a:cs typeface="Times New Roman" pitchFamily="18" charset="0"/>
              </a:rPr>
              <a:t>is </a:t>
            </a:r>
            <a:r>
              <a:rPr lang="en-US" sz="1800" dirty="0" smtClean="0">
                <a:solidFill>
                  <a:srgbClr val="002060"/>
                </a:solidFill>
                <a:latin typeface="Times New Roman" pitchFamily="18" charset="0"/>
                <a:cs typeface="Times New Roman" pitchFamily="18" charset="0"/>
              </a:rPr>
              <a:t>prohibited from </a:t>
            </a:r>
            <a:r>
              <a:rPr lang="en-US" sz="1800" dirty="0">
                <a:solidFill>
                  <a:srgbClr val="002060"/>
                </a:solidFill>
                <a:latin typeface="Times New Roman" pitchFamily="18" charset="0"/>
                <a:cs typeface="Times New Roman" pitchFamily="18" charset="0"/>
              </a:rPr>
              <a:t>using </a:t>
            </a:r>
            <a:r>
              <a:rPr lang="en-US" sz="1800" i="1" dirty="0">
                <a:solidFill>
                  <a:srgbClr val="002060"/>
                </a:solidFill>
                <a:latin typeface="Times New Roman" pitchFamily="18" charset="0"/>
                <a:cs typeface="Times New Roman" pitchFamily="18" charset="0"/>
              </a:rPr>
              <a:t>someone else’s trade mark, as his trade name or name of his business concern or part of the name of his business </a:t>
            </a:r>
            <a:r>
              <a:rPr lang="en-US" sz="1800" dirty="0">
                <a:solidFill>
                  <a:srgbClr val="002060"/>
                </a:solidFill>
                <a:latin typeface="Times New Roman" pitchFamily="18" charset="0"/>
                <a:cs typeface="Times New Roman" pitchFamily="18" charset="0"/>
              </a:rPr>
              <a:t>concern dealing with goods or services in respect of which trade mark is registered. </a:t>
            </a:r>
            <a:r>
              <a:rPr lang="en-US" sz="1800" b="1" i="1" dirty="0">
                <a:solidFill>
                  <a:srgbClr val="002060"/>
                </a:solidFill>
                <a:latin typeface="Times New Roman" pitchFamily="18" charset="0"/>
                <a:cs typeface="Times New Roman" pitchFamily="18" charset="0"/>
              </a:rPr>
              <a:t>[Section 29(5)]</a:t>
            </a:r>
          </a:p>
          <a:p>
            <a:pPr algn="just">
              <a:spcBef>
                <a:spcPts val="600"/>
              </a:spcBef>
            </a:pPr>
            <a:r>
              <a:rPr lang="en-US" sz="1800" dirty="0">
                <a:solidFill>
                  <a:srgbClr val="002060"/>
                </a:solidFill>
                <a:latin typeface="Times New Roman" pitchFamily="18" charset="0"/>
                <a:cs typeface="Times New Roman" pitchFamily="18" charset="0"/>
              </a:rPr>
              <a:t>A person shall be deemed to have used a registered trade mark in circumstances which include </a:t>
            </a:r>
            <a:r>
              <a:rPr lang="en-US" sz="1800" i="1" dirty="0">
                <a:solidFill>
                  <a:srgbClr val="002060"/>
                </a:solidFill>
                <a:latin typeface="Times New Roman" pitchFamily="18" charset="0"/>
                <a:cs typeface="Times New Roman" pitchFamily="18" charset="0"/>
              </a:rPr>
              <a:t>affixing the mark to goods or packaging, offering or exposing the goods for sale or supply of services, importing or exporting the goods, using the trade mark as trade name or trade mark on business paper or in advertising</a:t>
            </a:r>
            <a:r>
              <a:rPr lang="en-US" sz="1800" dirty="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[Section 29(6)]</a:t>
            </a:r>
          </a:p>
          <a:p>
            <a:pPr algn="just">
              <a:spcBef>
                <a:spcPts val="600"/>
              </a:spcBef>
            </a:pPr>
            <a:r>
              <a:rPr lang="en-US" sz="1800" dirty="0">
                <a:solidFill>
                  <a:srgbClr val="002060"/>
                </a:solidFill>
                <a:latin typeface="Times New Roman" pitchFamily="18" charset="0"/>
                <a:cs typeface="Times New Roman" pitchFamily="18" charset="0"/>
              </a:rPr>
              <a:t>A person shall also be deemed to have infringed a registered trade mark if he applies such registered trade mark to a material </a:t>
            </a:r>
            <a:r>
              <a:rPr lang="en-US" sz="1800" dirty="0" smtClean="0">
                <a:solidFill>
                  <a:srgbClr val="002060"/>
                </a:solidFill>
                <a:latin typeface="Times New Roman" pitchFamily="18" charset="0"/>
                <a:cs typeface="Times New Roman" pitchFamily="18" charset="0"/>
              </a:rPr>
              <a:t>intended </a:t>
            </a:r>
            <a:r>
              <a:rPr lang="en-US" sz="1800" dirty="0">
                <a:solidFill>
                  <a:srgbClr val="002060"/>
                </a:solidFill>
                <a:latin typeface="Times New Roman" pitchFamily="18" charset="0"/>
                <a:cs typeface="Times New Roman" pitchFamily="18" charset="0"/>
              </a:rPr>
              <a:t>to be </a:t>
            </a:r>
            <a:r>
              <a:rPr lang="en-US" sz="1800" i="1" dirty="0">
                <a:solidFill>
                  <a:srgbClr val="002060"/>
                </a:solidFill>
                <a:latin typeface="Times New Roman" pitchFamily="18" charset="0"/>
                <a:cs typeface="Times New Roman" pitchFamily="18" charset="0"/>
              </a:rPr>
              <a:t>used for </a:t>
            </a:r>
            <a:r>
              <a:rPr lang="en-US" sz="1800" i="1" dirty="0" smtClean="0">
                <a:solidFill>
                  <a:srgbClr val="002060"/>
                </a:solidFill>
                <a:latin typeface="Times New Roman" pitchFamily="18" charset="0"/>
                <a:cs typeface="Times New Roman" pitchFamily="18" charset="0"/>
              </a:rPr>
              <a:t>labeling </a:t>
            </a:r>
            <a:r>
              <a:rPr lang="en-US" sz="1800" i="1" dirty="0">
                <a:solidFill>
                  <a:srgbClr val="002060"/>
                </a:solidFill>
                <a:latin typeface="Times New Roman" pitchFamily="18" charset="0"/>
                <a:cs typeface="Times New Roman" pitchFamily="18" charset="0"/>
              </a:rPr>
              <a:t>or packaging goods as a business paper, or for advertising goods or services </a:t>
            </a:r>
            <a:r>
              <a:rPr lang="en-US" sz="1800" dirty="0">
                <a:solidFill>
                  <a:srgbClr val="002060"/>
                </a:solidFill>
                <a:latin typeface="Times New Roman" pitchFamily="18" charset="0"/>
                <a:cs typeface="Times New Roman" pitchFamily="18" charset="0"/>
              </a:rPr>
              <a:t>knowing that the application of such mark is not </a:t>
            </a:r>
            <a:r>
              <a:rPr lang="en-US" sz="1800" dirty="0" smtClean="0">
                <a:solidFill>
                  <a:srgbClr val="002060"/>
                </a:solidFill>
                <a:latin typeface="Times New Roman" pitchFamily="18" charset="0"/>
                <a:cs typeface="Times New Roman" pitchFamily="18" charset="0"/>
              </a:rPr>
              <a:t>authorized </a:t>
            </a:r>
            <a:r>
              <a:rPr lang="en-US" sz="1800" dirty="0">
                <a:solidFill>
                  <a:srgbClr val="002060"/>
                </a:solidFill>
                <a:latin typeface="Times New Roman" pitchFamily="18" charset="0"/>
                <a:cs typeface="Times New Roman" pitchFamily="18" charset="0"/>
              </a:rPr>
              <a:t>by the proprietor or licensee. [</a:t>
            </a:r>
            <a:r>
              <a:rPr lang="en-US" sz="1800" b="1" i="1" dirty="0">
                <a:solidFill>
                  <a:srgbClr val="002060"/>
                </a:solidFill>
                <a:latin typeface="Times New Roman" pitchFamily="18" charset="0"/>
                <a:cs typeface="Times New Roman" pitchFamily="18" charset="0"/>
              </a:rPr>
              <a:t>Section 29(7)]</a:t>
            </a:r>
          </a:p>
          <a:p>
            <a:pPr algn="just">
              <a:spcBef>
                <a:spcPts val="600"/>
              </a:spcBef>
            </a:pPr>
            <a:r>
              <a:rPr lang="en-US" sz="1800" dirty="0">
                <a:solidFill>
                  <a:srgbClr val="002060"/>
                </a:solidFill>
                <a:latin typeface="Times New Roman" pitchFamily="18" charset="0"/>
                <a:cs typeface="Times New Roman" pitchFamily="18" charset="0"/>
              </a:rPr>
              <a:t> </a:t>
            </a:r>
            <a:r>
              <a:rPr lang="en-US" sz="1800" i="1" dirty="0">
                <a:solidFill>
                  <a:srgbClr val="002060"/>
                </a:solidFill>
                <a:latin typeface="Times New Roman" pitchFamily="18" charset="0"/>
                <a:cs typeface="Times New Roman" pitchFamily="18" charset="0"/>
              </a:rPr>
              <a:t>Advertising of a trade mark to take unfair advantage </a:t>
            </a:r>
            <a:r>
              <a:rPr lang="en-US" sz="1800" dirty="0">
                <a:solidFill>
                  <a:srgbClr val="002060"/>
                </a:solidFill>
                <a:latin typeface="Times New Roman" pitchFamily="18" charset="0"/>
                <a:cs typeface="Times New Roman" pitchFamily="18" charset="0"/>
              </a:rPr>
              <a:t>of, or against the honest industrial or commercial practices or which is detrimental to the distinctive character or is against the reputation of the trade mark shall constitute an infringement. </a:t>
            </a:r>
            <a:r>
              <a:rPr lang="en-US" sz="1800" b="1" i="1" dirty="0">
                <a:solidFill>
                  <a:srgbClr val="002060"/>
                </a:solidFill>
                <a:latin typeface="Times New Roman" pitchFamily="18" charset="0"/>
                <a:cs typeface="Times New Roman" pitchFamily="18" charset="0"/>
              </a:rPr>
              <a:t>[Section 29(8)]</a:t>
            </a:r>
          </a:p>
          <a:p>
            <a:pPr algn="just">
              <a:spcBef>
                <a:spcPts val="600"/>
              </a:spcBef>
            </a:pPr>
            <a:r>
              <a:rPr lang="en-US" sz="1800" dirty="0">
                <a:solidFill>
                  <a:srgbClr val="002060"/>
                </a:solidFill>
                <a:latin typeface="Times New Roman" pitchFamily="18" charset="0"/>
                <a:cs typeface="Times New Roman" pitchFamily="18" charset="0"/>
              </a:rPr>
              <a:t>Where the distinctive element of a registered trade mark consists of words, </a:t>
            </a:r>
            <a:r>
              <a:rPr lang="en-US" sz="1800" i="1" dirty="0">
                <a:solidFill>
                  <a:srgbClr val="002060"/>
                </a:solidFill>
                <a:latin typeface="Times New Roman" pitchFamily="18" charset="0"/>
                <a:cs typeface="Times New Roman" pitchFamily="18" charset="0"/>
              </a:rPr>
              <a:t>the spoken use of such words as well as visual representation</a:t>
            </a:r>
            <a:r>
              <a:rPr lang="en-US" sz="1800" dirty="0">
                <a:solidFill>
                  <a:srgbClr val="002060"/>
                </a:solidFill>
                <a:latin typeface="Times New Roman" pitchFamily="18" charset="0"/>
                <a:cs typeface="Times New Roman" pitchFamily="18" charset="0"/>
              </a:rPr>
              <a:t> for promoting the sale of goods or </a:t>
            </a:r>
            <a:r>
              <a:rPr lang="en-US" sz="1800" dirty="0" smtClean="0">
                <a:solidFill>
                  <a:srgbClr val="002060"/>
                </a:solidFill>
                <a:latin typeface="Times New Roman" pitchFamily="18" charset="0"/>
                <a:cs typeface="Times New Roman" pitchFamily="18" charset="0"/>
              </a:rPr>
              <a:t>promotion </a:t>
            </a:r>
            <a:r>
              <a:rPr lang="en-US" sz="1800" dirty="0">
                <a:solidFill>
                  <a:srgbClr val="002060"/>
                </a:solidFill>
                <a:latin typeface="Times New Roman" pitchFamily="18" charset="0"/>
                <a:cs typeface="Times New Roman" pitchFamily="18" charset="0"/>
              </a:rPr>
              <a:t>of service would constitute infringement. </a:t>
            </a:r>
            <a:r>
              <a:rPr lang="en-US" sz="1800" b="1" i="1" dirty="0">
                <a:solidFill>
                  <a:srgbClr val="002060"/>
                </a:solidFill>
                <a:latin typeface="Times New Roman" pitchFamily="18" charset="0"/>
                <a:cs typeface="Times New Roman" pitchFamily="18" charset="0"/>
              </a:rPr>
              <a:t>[Section 29(9</a:t>
            </a:r>
            <a:r>
              <a:rPr lang="en-US" sz="1800" b="1" i="1" dirty="0" smtClean="0">
                <a:solidFill>
                  <a:srgbClr val="002060"/>
                </a:solidFill>
                <a:latin typeface="Times New Roman" pitchFamily="18" charset="0"/>
                <a:cs typeface="Times New Roman" pitchFamily="18" charset="0"/>
              </a:rPr>
              <a:t>)]</a:t>
            </a:r>
          </a:p>
          <a:p>
            <a:pPr algn="just">
              <a:spcBef>
                <a:spcPts val="600"/>
              </a:spcBef>
            </a:pPr>
            <a:r>
              <a:rPr lang="en-US" sz="1800" dirty="0">
                <a:solidFill>
                  <a:srgbClr val="002060"/>
                </a:solidFill>
                <a:latin typeface="Times New Roman" pitchFamily="18" charset="0"/>
                <a:cs typeface="Times New Roman" pitchFamily="18" charset="0"/>
              </a:rPr>
              <a:t>An infringement action is available to the </a:t>
            </a:r>
            <a:r>
              <a:rPr lang="en-US" sz="1800" dirty="0" smtClean="0">
                <a:solidFill>
                  <a:srgbClr val="002060"/>
                </a:solidFill>
                <a:latin typeface="Times New Roman" pitchFamily="18" charset="0"/>
                <a:cs typeface="Times New Roman" pitchFamily="18" charset="0"/>
              </a:rPr>
              <a:t>‘</a:t>
            </a:r>
            <a:r>
              <a:rPr lang="en-US" sz="1800" i="1" dirty="0" smtClean="0">
                <a:solidFill>
                  <a:srgbClr val="002060"/>
                </a:solidFill>
                <a:latin typeface="Times New Roman" pitchFamily="18" charset="0"/>
                <a:cs typeface="Times New Roman" pitchFamily="18" charset="0"/>
              </a:rPr>
              <a:t>registered </a:t>
            </a:r>
            <a:r>
              <a:rPr lang="en-US" sz="1800" i="1" dirty="0">
                <a:solidFill>
                  <a:srgbClr val="002060"/>
                </a:solidFill>
                <a:latin typeface="Times New Roman" pitchFamily="18" charset="0"/>
                <a:cs typeface="Times New Roman" pitchFamily="18" charset="0"/>
              </a:rPr>
              <a:t>proprietor or registered </a:t>
            </a:r>
            <a:r>
              <a:rPr lang="en-US" sz="1800" i="1" dirty="0" smtClean="0">
                <a:solidFill>
                  <a:srgbClr val="002060"/>
                </a:solidFill>
                <a:latin typeface="Times New Roman" pitchFamily="18" charset="0"/>
                <a:cs typeface="Times New Roman" pitchFamily="18" charset="0"/>
              </a:rPr>
              <a:t>user’</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to enforce his exclusive right over the trade mark in relation to the goods in respect of which it is registered.</a:t>
            </a:r>
          </a:p>
        </p:txBody>
      </p:sp>
    </p:spTree>
    <p:extLst>
      <p:ext uri="{BB962C8B-B14F-4D97-AF65-F5344CB8AC3E}">
        <p14:creationId xmlns:p14="http://schemas.microsoft.com/office/powerpoint/2010/main" val="2288679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457200"/>
          </a:xfrm>
        </p:spPr>
        <p:txBody>
          <a:bodyPr>
            <a:normAutofit/>
          </a:bodyPr>
          <a:lstStyle/>
          <a:p>
            <a:pPr algn="l"/>
            <a:r>
              <a:rPr lang="en-US" sz="2000" b="1" i="1" dirty="0" smtClean="0">
                <a:solidFill>
                  <a:srgbClr val="C00000"/>
                </a:solidFill>
                <a:latin typeface="Times New Roman" pitchFamily="18" charset="0"/>
                <a:cs typeface="Times New Roman" pitchFamily="18" charset="0"/>
              </a:rPr>
              <a:t>LIMITATION OR EXCEPTION TO INFRINGEMENT: [</a:t>
            </a:r>
            <a:r>
              <a:rPr lang="en-US" sz="2000" b="1" i="1" dirty="0">
                <a:solidFill>
                  <a:srgbClr val="C00000"/>
                </a:solidFill>
                <a:latin typeface="Times New Roman" pitchFamily="18" charset="0"/>
                <a:cs typeface="Times New Roman" pitchFamily="18" charset="0"/>
              </a:rPr>
              <a:t>Section </a:t>
            </a:r>
            <a:r>
              <a:rPr lang="en-US" sz="2000" b="1" i="1" dirty="0" smtClean="0">
                <a:solidFill>
                  <a:srgbClr val="C00000"/>
                </a:solidFill>
                <a:latin typeface="Times New Roman" pitchFamily="18" charset="0"/>
                <a:cs typeface="Times New Roman" pitchFamily="18" charset="0"/>
              </a:rPr>
              <a:t>30-35] </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763000" cy="5943600"/>
          </a:xfrm>
        </p:spPr>
        <p:txBody>
          <a:bodyPr>
            <a:normAutofit lnSpcReduction="10000"/>
          </a:bodyPr>
          <a:lstStyle/>
          <a:p>
            <a:pPr algn="just">
              <a:spcBef>
                <a:spcPts val="600"/>
              </a:spcBef>
            </a:pPr>
            <a:r>
              <a:rPr lang="en-US" sz="1800" dirty="0">
                <a:solidFill>
                  <a:srgbClr val="002060"/>
                </a:solidFill>
                <a:latin typeface="Times New Roman" pitchFamily="18" charset="0"/>
                <a:cs typeface="Times New Roman" pitchFamily="18" charset="0"/>
              </a:rPr>
              <a:t>However, </a:t>
            </a:r>
            <a:r>
              <a:rPr lang="en-US" sz="1800" dirty="0" smtClean="0">
                <a:solidFill>
                  <a:srgbClr val="002060"/>
                </a:solidFill>
                <a:latin typeface="Times New Roman" pitchFamily="18" charset="0"/>
                <a:cs typeface="Times New Roman" pitchFamily="18" charset="0"/>
              </a:rPr>
              <a:t>Section </a:t>
            </a:r>
            <a:r>
              <a:rPr lang="en-US" sz="1800" dirty="0">
                <a:solidFill>
                  <a:srgbClr val="002060"/>
                </a:solidFill>
                <a:latin typeface="Times New Roman" pitchFamily="18" charset="0"/>
                <a:cs typeface="Times New Roman" pitchFamily="18" charset="0"/>
              </a:rPr>
              <a:t>29 shall </a:t>
            </a:r>
            <a:r>
              <a:rPr lang="en-US" sz="1800" dirty="0" smtClean="0">
                <a:solidFill>
                  <a:srgbClr val="002060"/>
                </a:solidFill>
                <a:latin typeface="Times New Roman" pitchFamily="18" charset="0"/>
                <a:cs typeface="Times New Roman" pitchFamily="18" charset="0"/>
              </a:rPr>
              <a:t>not be </a:t>
            </a:r>
            <a:r>
              <a:rPr lang="en-US" sz="1800" dirty="0">
                <a:solidFill>
                  <a:srgbClr val="002060"/>
                </a:solidFill>
                <a:latin typeface="Times New Roman" pitchFamily="18" charset="0"/>
                <a:cs typeface="Times New Roman" pitchFamily="18" charset="0"/>
              </a:rPr>
              <a:t>construed as preventing the use of a registered trade mark by any person for the purpose of identifying goods or services as those of the proprietor provided the use is in accordance with </a:t>
            </a:r>
            <a:r>
              <a:rPr lang="en-US" sz="1800" i="1" dirty="0">
                <a:solidFill>
                  <a:srgbClr val="002060"/>
                </a:solidFill>
                <a:latin typeface="Times New Roman" pitchFamily="18" charset="0"/>
                <a:cs typeface="Times New Roman" pitchFamily="18" charset="0"/>
              </a:rPr>
              <a:t>honest practices in industrial or commercial matters</a:t>
            </a:r>
            <a:r>
              <a:rPr lang="en-US" sz="1800" dirty="0">
                <a:solidFill>
                  <a:srgbClr val="002060"/>
                </a:solidFill>
                <a:latin typeface="Times New Roman" pitchFamily="18" charset="0"/>
                <a:cs typeface="Times New Roman" pitchFamily="18" charset="0"/>
              </a:rPr>
              <a:t>; and is </a:t>
            </a:r>
            <a:r>
              <a:rPr lang="en-US" sz="1800" i="1" dirty="0">
                <a:solidFill>
                  <a:srgbClr val="002060"/>
                </a:solidFill>
                <a:latin typeface="Times New Roman" pitchFamily="18" charset="0"/>
                <a:cs typeface="Times New Roman" pitchFamily="18" charset="0"/>
              </a:rPr>
              <a:t>not such as to take unfair advantage </a:t>
            </a:r>
            <a:r>
              <a:rPr lang="en-US" sz="1800" dirty="0">
                <a:solidFill>
                  <a:srgbClr val="002060"/>
                </a:solidFill>
                <a:latin typeface="Times New Roman" pitchFamily="18" charset="0"/>
                <a:cs typeface="Times New Roman" pitchFamily="18" charset="0"/>
              </a:rPr>
              <a:t>of or be detrimental to the distinctive character or repute of the trade mark.</a:t>
            </a:r>
          </a:p>
          <a:p>
            <a:pPr algn="just">
              <a:spcBef>
                <a:spcPts val="600"/>
              </a:spcBef>
            </a:pPr>
            <a:r>
              <a:rPr lang="en-US" sz="1800" dirty="0">
                <a:solidFill>
                  <a:srgbClr val="002060"/>
                </a:solidFill>
                <a:latin typeface="Times New Roman" pitchFamily="18" charset="0"/>
                <a:cs typeface="Times New Roman" pitchFamily="18" charset="0"/>
              </a:rPr>
              <a:t>A registered trade mark is not infringed where the use in relation to goods or services indicates </a:t>
            </a:r>
            <a:r>
              <a:rPr lang="en-US" sz="1800" i="1" dirty="0">
                <a:solidFill>
                  <a:srgbClr val="002060"/>
                </a:solidFill>
                <a:latin typeface="Times New Roman" pitchFamily="18" charset="0"/>
                <a:cs typeface="Times New Roman" pitchFamily="18" charset="0"/>
              </a:rPr>
              <a:t>the kind, quality, </a:t>
            </a:r>
            <a:r>
              <a:rPr lang="en-US" sz="1800" i="1" dirty="0" smtClean="0">
                <a:solidFill>
                  <a:srgbClr val="002060"/>
                </a:solidFill>
                <a:latin typeface="Times New Roman" pitchFamily="18" charset="0"/>
                <a:cs typeface="Times New Roman" pitchFamily="18" charset="0"/>
              </a:rPr>
              <a:t>quantity or </a:t>
            </a:r>
            <a:r>
              <a:rPr lang="en-US" sz="1800" i="1" dirty="0">
                <a:solidFill>
                  <a:srgbClr val="002060"/>
                </a:solidFill>
                <a:latin typeface="Times New Roman" pitchFamily="18" charset="0"/>
                <a:cs typeface="Times New Roman" pitchFamily="18" charset="0"/>
              </a:rPr>
              <a:t>other characteristics of goods or services</a:t>
            </a:r>
            <a:r>
              <a:rPr lang="en-US" sz="1800" dirty="0">
                <a:solidFill>
                  <a:srgbClr val="002060"/>
                </a:solidFill>
                <a:latin typeface="Times New Roman" pitchFamily="18" charset="0"/>
                <a:cs typeface="Times New Roman" pitchFamily="18" charset="0"/>
              </a:rPr>
              <a:t>; and </a:t>
            </a:r>
            <a:r>
              <a:rPr lang="en-US" sz="1800" dirty="0" smtClean="0">
                <a:solidFill>
                  <a:srgbClr val="002060"/>
                </a:solidFill>
                <a:latin typeface="Times New Roman" pitchFamily="18" charset="0"/>
                <a:cs typeface="Times New Roman" pitchFamily="18" charset="0"/>
              </a:rPr>
              <a:t>the </a:t>
            </a:r>
            <a:r>
              <a:rPr lang="en-US" sz="1800" dirty="0">
                <a:solidFill>
                  <a:srgbClr val="002060"/>
                </a:solidFill>
                <a:latin typeface="Times New Roman" pitchFamily="18" charset="0"/>
                <a:cs typeface="Times New Roman" pitchFamily="18" charset="0"/>
              </a:rPr>
              <a:t>use of the trademark the registration </a:t>
            </a:r>
            <a:r>
              <a:rPr lang="en-US" sz="1800" i="1" dirty="0">
                <a:solidFill>
                  <a:srgbClr val="002060"/>
                </a:solidFill>
                <a:latin typeface="Times New Roman" pitchFamily="18" charset="0"/>
                <a:cs typeface="Times New Roman" pitchFamily="18" charset="0"/>
              </a:rPr>
              <a:t>does not extend to such conditions or limitations</a:t>
            </a:r>
            <a:r>
              <a:rPr lang="en-US" sz="1800" dirty="0">
                <a:solidFill>
                  <a:srgbClr val="002060"/>
                </a:solidFill>
                <a:latin typeface="Times New Roman" pitchFamily="18" charset="0"/>
                <a:cs typeface="Times New Roman" pitchFamily="18" charset="0"/>
              </a:rPr>
              <a:t>. </a:t>
            </a:r>
            <a:r>
              <a:rPr lang="en-US" sz="1800" dirty="0" smtClean="0">
                <a:solidFill>
                  <a:srgbClr val="002060"/>
                </a:solidFill>
                <a:latin typeface="Times New Roman" pitchFamily="18" charset="0"/>
                <a:cs typeface="Times New Roman" pitchFamily="18" charset="0"/>
              </a:rPr>
              <a:t>Where </a:t>
            </a:r>
            <a:r>
              <a:rPr lang="en-US" sz="1800" dirty="0">
                <a:solidFill>
                  <a:srgbClr val="002060"/>
                </a:solidFill>
                <a:latin typeface="Times New Roman" pitchFamily="18" charset="0"/>
                <a:cs typeface="Times New Roman" pitchFamily="18" charset="0"/>
              </a:rPr>
              <a:t>the goods bearing a registered trade mark are </a:t>
            </a:r>
            <a:r>
              <a:rPr lang="en-US" sz="1800" i="1" dirty="0">
                <a:solidFill>
                  <a:srgbClr val="002060"/>
                </a:solidFill>
                <a:latin typeface="Times New Roman" pitchFamily="18" charset="0"/>
                <a:cs typeface="Times New Roman" pitchFamily="18" charset="0"/>
              </a:rPr>
              <a:t>lawfully acquired by a person</a:t>
            </a:r>
            <a:r>
              <a:rPr lang="en-US" sz="1800" dirty="0">
                <a:solidFill>
                  <a:srgbClr val="002060"/>
                </a:solidFill>
                <a:latin typeface="Times New Roman" pitchFamily="18" charset="0"/>
                <a:cs typeface="Times New Roman" pitchFamily="18" charset="0"/>
              </a:rPr>
              <a:t>, the sale of the goods in the market or otherwise dealing in those goods by that person or by a person claiming under or through him is not infringement</a:t>
            </a:r>
            <a:r>
              <a:rPr lang="en-US" sz="1800" dirty="0" smtClean="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30]</a:t>
            </a:r>
            <a:endParaRPr lang="en-US" sz="1800" b="1" i="1" dirty="0">
              <a:solidFill>
                <a:srgbClr val="002060"/>
              </a:solidFill>
              <a:latin typeface="Times New Roman" pitchFamily="18" charset="0"/>
              <a:cs typeface="Times New Roman" pitchFamily="18" charset="0"/>
            </a:endParaRPr>
          </a:p>
          <a:p>
            <a:pPr algn="just">
              <a:spcBef>
                <a:spcPts val="600"/>
              </a:spcBef>
            </a:pPr>
            <a:r>
              <a:rPr lang="en-US" sz="1800" dirty="0">
                <a:solidFill>
                  <a:srgbClr val="002060"/>
                </a:solidFill>
                <a:latin typeface="Times New Roman" pitchFamily="18" charset="0"/>
                <a:cs typeface="Times New Roman" pitchFamily="18" charset="0"/>
              </a:rPr>
              <a:t>Where the proprietor of an earlier trade mark has </a:t>
            </a:r>
            <a:r>
              <a:rPr lang="en-US" sz="1800" i="1" dirty="0">
                <a:solidFill>
                  <a:srgbClr val="002060"/>
                </a:solidFill>
                <a:latin typeface="Times New Roman" pitchFamily="18" charset="0"/>
                <a:cs typeface="Times New Roman" pitchFamily="18" charset="0"/>
              </a:rPr>
              <a:t>acquiesced for a continuous period of five years in the use of a registered trade mark</a:t>
            </a:r>
            <a:r>
              <a:rPr lang="en-US" sz="1800" dirty="0">
                <a:solidFill>
                  <a:srgbClr val="002060"/>
                </a:solidFill>
                <a:latin typeface="Times New Roman" pitchFamily="18" charset="0"/>
                <a:cs typeface="Times New Roman" pitchFamily="18" charset="0"/>
              </a:rPr>
              <a:t>, being aware of that use, he shall no longer be entitled on the basis of that earlier trade </a:t>
            </a:r>
            <a:r>
              <a:rPr lang="en-US" sz="1800" dirty="0" smtClean="0">
                <a:solidFill>
                  <a:srgbClr val="002060"/>
                </a:solidFill>
                <a:latin typeface="Times New Roman" pitchFamily="18" charset="0"/>
                <a:cs typeface="Times New Roman" pitchFamily="18" charset="0"/>
              </a:rPr>
              <a:t>mark. </a:t>
            </a:r>
            <a:r>
              <a:rPr lang="en-US" sz="1800" b="1" i="1" dirty="0" smtClean="0">
                <a:solidFill>
                  <a:srgbClr val="002060"/>
                </a:solidFill>
                <a:latin typeface="Times New Roman" pitchFamily="18" charset="0"/>
                <a:cs typeface="Times New Roman" pitchFamily="18" charset="0"/>
              </a:rPr>
              <a:t>[Section 33]</a:t>
            </a:r>
          </a:p>
          <a:p>
            <a:pPr algn="just">
              <a:spcBef>
                <a:spcPts val="600"/>
              </a:spcBef>
            </a:pPr>
            <a:r>
              <a:rPr lang="en-US" sz="1800" dirty="0">
                <a:solidFill>
                  <a:srgbClr val="002060"/>
                </a:solidFill>
                <a:latin typeface="Times New Roman" pitchFamily="18" charset="0"/>
                <a:cs typeface="Times New Roman" pitchFamily="18" charset="0"/>
              </a:rPr>
              <a:t>Nothing in this Act shall entitle the proprietor or a registered user of registered trade mark to interfere with or restrain the use by any person of a trade mark identical with or nearly resembling it in relation to goods or services in relation to which that person or a predecessor in title of his has </a:t>
            </a:r>
            <a:r>
              <a:rPr lang="en-US" sz="1800" i="1" dirty="0">
                <a:solidFill>
                  <a:srgbClr val="002060"/>
                </a:solidFill>
                <a:latin typeface="Times New Roman" pitchFamily="18" charset="0"/>
                <a:cs typeface="Times New Roman" pitchFamily="18" charset="0"/>
              </a:rPr>
              <a:t>continuously used that trade mark</a:t>
            </a:r>
            <a:r>
              <a:rPr lang="en-US" sz="1800" dirty="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[Section 34</a:t>
            </a:r>
            <a:r>
              <a:rPr lang="en-US" sz="1800" b="1" i="1" dirty="0" smtClean="0">
                <a:solidFill>
                  <a:srgbClr val="002060"/>
                </a:solidFill>
                <a:latin typeface="Times New Roman" pitchFamily="18" charset="0"/>
                <a:cs typeface="Times New Roman" pitchFamily="18" charset="0"/>
              </a:rPr>
              <a:t>]</a:t>
            </a:r>
          </a:p>
          <a:p>
            <a:pPr algn="just">
              <a:spcBef>
                <a:spcPts val="600"/>
              </a:spcBef>
            </a:pPr>
            <a:r>
              <a:rPr lang="en-US" sz="1800" dirty="0">
                <a:solidFill>
                  <a:srgbClr val="002060"/>
                </a:solidFill>
                <a:latin typeface="Times New Roman" pitchFamily="18" charset="0"/>
                <a:cs typeface="Times New Roman" pitchFamily="18" charset="0"/>
              </a:rPr>
              <a:t>The proprietor or a registered user shall not be entitled to interface with any</a:t>
            </a:r>
            <a:r>
              <a:rPr lang="en-US" sz="1800" i="1" dirty="0">
                <a:solidFill>
                  <a:srgbClr val="002060"/>
                </a:solidFill>
                <a:latin typeface="Times New Roman" pitchFamily="18" charset="0"/>
                <a:cs typeface="Times New Roman" pitchFamily="18" charset="0"/>
              </a:rPr>
              <a:t> </a:t>
            </a:r>
            <a:r>
              <a:rPr lang="en-US" sz="1800" i="1" dirty="0" err="1">
                <a:solidFill>
                  <a:srgbClr val="002060"/>
                </a:solidFill>
                <a:latin typeface="Times New Roman" pitchFamily="18" charset="0"/>
                <a:cs typeface="Times New Roman" pitchFamily="18" charset="0"/>
              </a:rPr>
              <a:t>bonafide</a:t>
            </a:r>
            <a:r>
              <a:rPr lang="en-US" sz="1800" i="1" dirty="0">
                <a:solidFill>
                  <a:srgbClr val="002060"/>
                </a:solidFill>
                <a:latin typeface="Times New Roman" pitchFamily="18" charset="0"/>
                <a:cs typeface="Times New Roman" pitchFamily="18" charset="0"/>
              </a:rPr>
              <a:t> use </a:t>
            </a:r>
            <a:r>
              <a:rPr lang="en-US" sz="1800" dirty="0">
                <a:solidFill>
                  <a:srgbClr val="002060"/>
                </a:solidFill>
                <a:latin typeface="Times New Roman" pitchFamily="18" charset="0"/>
                <a:cs typeface="Times New Roman" pitchFamily="18" charset="0"/>
              </a:rPr>
              <a:t>by a person of his own name or that of his or his predecessor’s place of business, or the use by any person of any bona fide description of the character or quality of his goods or services. </a:t>
            </a:r>
            <a:r>
              <a:rPr lang="en-US" sz="1800" b="1" i="1" dirty="0">
                <a:solidFill>
                  <a:srgbClr val="002060"/>
                </a:solidFill>
                <a:latin typeface="Times New Roman" pitchFamily="18" charset="0"/>
                <a:cs typeface="Times New Roman" pitchFamily="18" charset="0"/>
              </a:rPr>
              <a:t>[Section 35]</a:t>
            </a:r>
          </a:p>
        </p:txBody>
      </p:sp>
    </p:spTree>
    <p:extLst>
      <p:ext uri="{BB962C8B-B14F-4D97-AF65-F5344CB8AC3E}">
        <p14:creationId xmlns:p14="http://schemas.microsoft.com/office/powerpoint/2010/main" val="249608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52400"/>
            <a:ext cx="8104908" cy="533400"/>
          </a:xfrm>
        </p:spPr>
        <p:txBody>
          <a:bodyPr>
            <a:normAutofit/>
          </a:bodyPr>
          <a:lstStyle/>
          <a:p>
            <a:pPr algn="l"/>
            <a:r>
              <a:rPr lang="en-US" sz="2000" b="1" i="1" dirty="0" smtClean="0">
                <a:solidFill>
                  <a:srgbClr val="C00000"/>
                </a:solidFill>
                <a:latin typeface="Times New Roman" pitchFamily="18" charset="0"/>
                <a:cs typeface="Times New Roman" pitchFamily="18" charset="0"/>
              </a:rPr>
              <a:t>ACTION OF PASSING OFF: [Section 27]</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86800" cy="5791200"/>
          </a:xfrm>
        </p:spPr>
        <p:txBody>
          <a:bodyPr>
            <a:normAutofit/>
          </a:bodyPr>
          <a:lstStyle/>
          <a:p>
            <a:pPr algn="just"/>
            <a:r>
              <a:rPr lang="en-US" sz="1800" dirty="0">
                <a:solidFill>
                  <a:srgbClr val="002060"/>
                </a:solidFill>
                <a:latin typeface="Times New Roman" pitchFamily="18" charset="0"/>
                <a:cs typeface="Times New Roman" pitchFamily="18" charset="0"/>
              </a:rPr>
              <a:t>No person shall be entitled to institute any proceeding to prevent, or to recover damages for, the infringement of an unregistered trade mark. However, </a:t>
            </a:r>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TM </a:t>
            </a:r>
            <a:r>
              <a:rPr lang="en-US" sz="1800" i="1" dirty="0">
                <a:solidFill>
                  <a:srgbClr val="002060"/>
                </a:solidFill>
                <a:latin typeface="Times New Roman" pitchFamily="18" charset="0"/>
                <a:cs typeface="Times New Roman" pitchFamily="18" charset="0"/>
              </a:rPr>
              <a:t>Act </a:t>
            </a:r>
            <a:r>
              <a:rPr lang="en-US" sz="1800" i="1" dirty="0" smtClean="0">
                <a:solidFill>
                  <a:srgbClr val="002060"/>
                </a:solidFill>
                <a:latin typeface="Times New Roman" pitchFamily="18" charset="0"/>
                <a:cs typeface="Times New Roman" pitchFamily="18" charset="0"/>
              </a:rPr>
              <a:t>shall not </a:t>
            </a:r>
            <a:r>
              <a:rPr lang="en-US" sz="1800" i="1" dirty="0">
                <a:solidFill>
                  <a:srgbClr val="002060"/>
                </a:solidFill>
                <a:latin typeface="Times New Roman" pitchFamily="18" charset="0"/>
                <a:cs typeface="Times New Roman" pitchFamily="18" charset="0"/>
              </a:rPr>
              <a:t>be deemed to affect rights of action against any person for </a:t>
            </a:r>
            <a:r>
              <a:rPr lang="en-US" sz="1800" i="1" dirty="0" smtClean="0">
                <a:solidFill>
                  <a:srgbClr val="002060"/>
                </a:solidFill>
                <a:latin typeface="Times New Roman" pitchFamily="18" charset="0"/>
                <a:cs typeface="Times New Roman" pitchFamily="18" charset="0"/>
              </a:rPr>
              <a:t>“passing off </a:t>
            </a:r>
            <a:r>
              <a:rPr lang="en-US" sz="1800" i="1" dirty="0">
                <a:solidFill>
                  <a:srgbClr val="002060"/>
                </a:solidFill>
                <a:latin typeface="Times New Roman" pitchFamily="18" charset="0"/>
                <a:cs typeface="Times New Roman" pitchFamily="18" charset="0"/>
              </a:rPr>
              <a:t>goods or </a:t>
            </a:r>
            <a:r>
              <a:rPr lang="en-US" sz="1800" i="1" dirty="0" smtClean="0">
                <a:solidFill>
                  <a:srgbClr val="002060"/>
                </a:solidFill>
                <a:latin typeface="Times New Roman" pitchFamily="18" charset="0"/>
                <a:cs typeface="Times New Roman" pitchFamily="18" charset="0"/>
              </a:rPr>
              <a:t>services”</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as the goods of another person or as services provided by another person, or the remedies </a:t>
            </a:r>
            <a:r>
              <a:rPr lang="en-US" sz="1800" dirty="0" smtClean="0">
                <a:solidFill>
                  <a:srgbClr val="002060"/>
                </a:solidFill>
                <a:latin typeface="Times New Roman" pitchFamily="18" charset="0"/>
                <a:cs typeface="Times New Roman" pitchFamily="18" charset="0"/>
              </a:rPr>
              <a:t>for unregistered trade mark</a:t>
            </a:r>
            <a:r>
              <a:rPr lang="en-US" sz="1800" dirty="0" smtClean="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27</a:t>
            </a:r>
            <a:r>
              <a:rPr lang="en-US" sz="1800" b="1" i="1" dirty="0" smtClean="0">
                <a:solidFill>
                  <a:srgbClr val="002060"/>
                </a:solidFill>
                <a:latin typeface="Times New Roman" pitchFamily="18" charset="0"/>
                <a:cs typeface="Times New Roman" pitchFamily="18" charset="0"/>
              </a:rPr>
              <a:t>]</a:t>
            </a:r>
          </a:p>
          <a:p>
            <a:pPr algn="just"/>
            <a:r>
              <a:rPr lang="en-US" sz="1800" dirty="0" smtClean="0">
                <a:solidFill>
                  <a:srgbClr val="002060"/>
                </a:solidFill>
                <a:latin typeface="Times New Roman" pitchFamily="18" charset="0"/>
                <a:cs typeface="Times New Roman" pitchFamily="18" charset="0"/>
              </a:rPr>
              <a:t>The passing off is </a:t>
            </a:r>
            <a:r>
              <a:rPr lang="en-US" sz="1800" i="1" dirty="0" smtClean="0">
                <a:solidFill>
                  <a:srgbClr val="002060"/>
                </a:solidFill>
                <a:latin typeface="Times New Roman" pitchFamily="18" charset="0"/>
                <a:cs typeface="Times New Roman" pitchFamily="18" charset="0"/>
              </a:rPr>
              <a:t>an actionable wrong under law of tort </a:t>
            </a:r>
            <a:r>
              <a:rPr lang="en-US" sz="1800" dirty="0" smtClean="0">
                <a:solidFill>
                  <a:srgbClr val="002060"/>
                </a:solidFill>
                <a:latin typeface="Times New Roman" pitchFamily="18" charset="0"/>
                <a:cs typeface="Times New Roman" pitchFamily="18" charset="0"/>
              </a:rPr>
              <a:t>wherein a person passes off his goods as the goods of another to exploit the goodwill and reputation in his business. </a:t>
            </a:r>
            <a:r>
              <a:rPr lang="en-US" sz="1800" dirty="0">
                <a:solidFill>
                  <a:srgbClr val="002060"/>
                </a:solidFill>
                <a:latin typeface="Times New Roman" pitchFamily="18" charset="0"/>
                <a:cs typeface="Times New Roman" pitchFamily="18" charset="0"/>
              </a:rPr>
              <a:t>L</a:t>
            </a:r>
            <a:r>
              <a:rPr lang="en-US" sz="1800" dirty="0" smtClean="0">
                <a:solidFill>
                  <a:srgbClr val="002060"/>
                </a:solidFill>
                <a:latin typeface="Times New Roman" pitchFamily="18" charset="0"/>
                <a:cs typeface="Times New Roman" pitchFamily="18" charset="0"/>
              </a:rPr>
              <a:t>aw of tort dealing with passing off the goods, is substantially based on judicial decisions</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The TM Act deals with only the rules of procedure and remedies for passing off.</a:t>
            </a:r>
          </a:p>
          <a:p>
            <a:pPr algn="just"/>
            <a:r>
              <a:rPr lang="en-US" sz="1800" dirty="0" smtClean="0">
                <a:solidFill>
                  <a:srgbClr val="002060"/>
                </a:solidFill>
                <a:latin typeface="Times New Roman" pitchFamily="18" charset="0"/>
                <a:cs typeface="Times New Roman" pitchFamily="18" charset="0"/>
              </a:rPr>
              <a:t>The </a:t>
            </a:r>
            <a:r>
              <a:rPr lang="en-US" sz="1800" i="1" dirty="0" smtClean="0">
                <a:solidFill>
                  <a:srgbClr val="002060"/>
                </a:solidFill>
                <a:latin typeface="Times New Roman" pitchFamily="18" charset="0"/>
                <a:cs typeface="Times New Roman" pitchFamily="18" charset="0"/>
              </a:rPr>
              <a:t>essential characteristics of passing off  </a:t>
            </a:r>
            <a:r>
              <a:rPr lang="en-US" sz="1800" dirty="0" smtClean="0">
                <a:solidFill>
                  <a:srgbClr val="002060"/>
                </a:solidFill>
                <a:latin typeface="Times New Roman" pitchFamily="18" charset="0"/>
                <a:cs typeface="Times New Roman" pitchFamily="18" charset="0"/>
              </a:rPr>
              <a:t>required for valid action have been prescribed as: (1) Misrepresentation; (2) made by a person in the course of trade; (3) to perspective consumers of his goods or services provided by him; (4) which is calculated to injure the business or goodwill of another trader; and (5) which causes actual damage to the business or goodwill of  trader by whom the action is brought or probably do so.</a:t>
            </a:r>
          </a:p>
          <a:p>
            <a:pPr algn="just"/>
            <a:r>
              <a:rPr lang="en-US" sz="1800" dirty="0" smtClean="0">
                <a:solidFill>
                  <a:srgbClr val="002060"/>
                </a:solidFill>
                <a:latin typeface="Times New Roman" pitchFamily="18" charset="0"/>
                <a:cs typeface="Times New Roman" pitchFamily="18" charset="0"/>
              </a:rPr>
              <a:t>However, the defendant may set up </a:t>
            </a:r>
            <a:r>
              <a:rPr lang="en-US" sz="1800" i="1" dirty="0" smtClean="0">
                <a:solidFill>
                  <a:srgbClr val="002060"/>
                </a:solidFill>
                <a:latin typeface="Times New Roman" pitchFamily="18" charset="0"/>
                <a:cs typeface="Times New Roman" pitchFamily="18" charset="0"/>
              </a:rPr>
              <a:t>valid</a:t>
            </a:r>
            <a:r>
              <a:rPr lang="en-US" sz="1800" dirty="0" smtClean="0">
                <a:solidFill>
                  <a:srgbClr val="002060"/>
                </a:solidFill>
                <a:latin typeface="Times New Roman" pitchFamily="18" charset="0"/>
                <a:cs typeface="Times New Roman" pitchFamily="18" charset="0"/>
              </a:rPr>
              <a:t> </a:t>
            </a:r>
            <a:r>
              <a:rPr lang="en-US" sz="1800" i="1" dirty="0" smtClean="0">
                <a:solidFill>
                  <a:srgbClr val="002060"/>
                </a:solidFill>
                <a:latin typeface="Times New Roman" pitchFamily="18" charset="0"/>
                <a:cs typeface="Times New Roman" pitchFamily="18" charset="0"/>
              </a:rPr>
              <a:t>defense in action for passing off </a:t>
            </a:r>
            <a:r>
              <a:rPr lang="en-US" sz="1800" dirty="0" smtClean="0">
                <a:solidFill>
                  <a:srgbClr val="002060"/>
                </a:solidFill>
                <a:latin typeface="Times New Roman" pitchFamily="18" charset="0"/>
                <a:cs typeface="Times New Roman" pitchFamily="18" charset="0"/>
              </a:rPr>
              <a:t>as such: (1) the mark or name which is sought to be restrained, is devoid of distinctiveness; (2) the use of the defendant’s mark or name is not to be likely to pass off  as those of plaintiff's goods; (3) the goods or business of the defendant  is totally different with plaintiff; (4) defendant has not misrepresented with facts or harm the goodwill of the plaintiff; and (5) the plaintiff is not entitled to relief on account of delay, estoppel and acquiescence.</a:t>
            </a:r>
            <a:endParaRPr lang="en-US" sz="1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03309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381000"/>
          </a:xfrm>
        </p:spPr>
        <p:txBody>
          <a:bodyPr>
            <a:noAutofit/>
          </a:bodyPr>
          <a:lstStyle/>
          <a:p>
            <a:pPr algn="l"/>
            <a:r>
              <a:rPr lang="en-US" sz="2000" b="1" i="1" dirty="0" smtClean="0">
                <a:solidFill>
                  <a:srgbClr val="C00000"/>
                </a:solidFill>
                <a:latin typeface="Times New Roman" pitchFamily="18" charset="0"/>
                <a:cs typeface="Times New Roman" pitchFamily="18" charset="0"/>
              </a:rPr>
              <a:t>PENALTIES  AND REMEDIES: </a:t>
            </a:r>
            <a:r>
              <a:rPr lang="en-US" sz="2000" b="1" i="1" dirty="0">
                <a:solidFill>
                  <a:srgbClr val="C00000"/>
                </a:solidFill>
                <a:latin typeface="Times New Roman" pitchFamily="18" charset="0"/>
                <a:cs typeface="Times New Roman" pitchFamily="18" charset="0"/>
              </a:rPr>
              <a:t>[Sections 101-105&amp;135</a:t>
            </a:r>
            <a:r>
              <a:rPr lang="en-US" sz="2000" dirty="0"/>
              <a:t>]</a:t>
            </a:r>
            <a:endParaRPr lang="en-US" sz="2000" dirty="0"/>
          </a:p>
        </p:txBody>
      </p:sp>
      <p:sp>
        <p:nvSpPr>
          <p:cNvPr id="3" name="Content Placeholder 2"/>
          <p:cNvSpPr>
            <a:spLocks noGrp="1"/>
          </p:cNvSpPr>
          <p:nvPr>
            <p:ph idx="1"/>
          </p:nvPr>
        </p:nvSpPr>
        <p:spPr>
          <a:xfrm>
            <a:off x="228600" y="838200"/>
            <a:ext cx="8686800" cy="5867400"/>
          </a:xfrm>
        </p:spPr>
        <p:txBody>
          <a:bodyPr>
            <a:normAutofit/>
          </a:bodyPr>
          <a:lstStyle/>
          <a:p>
            <a:pPr algn="just">
              <a:spcBef>
                <a:spcPts val="1200"/>
              </a:spcBef>
            </a:pPr>
            <a:r>
              <a:rPr lang="en-US" sz="1800" dirty="0">
                <a:solidFill>
                  <a:srgbClr val="002060"/>
                </a:solidFill>
                <a:latin typeface="Times New Roman" pitchFamily="18" charset="0"/>
                <a:cs typeface="Times New Roman" pitchFamily="18" charset="0"/>
              </a:rPr>
              <a:t>The TM </a:t>
            </a:r>
            <a:r>
              <a:rPr lang="en-US" sz="1800" dirty="0" smtClean="0">
                <a:solidFill>
                  <a:srgbClr val="002060"/>
                </a:solidFill>
                <a:latin typeface="Times New Roman" pitchFamily="18" charset="0"/>
                <a:cs typeface="Times New Roman" pitchFamily="18" charset="0"/>
              </a:rPr>
              <a:t>Act also </a:t>
            </a:r>
            <a:r>
              <a:rPr lang="en-US" sz="1800" dirty="0">
                <a:solidFill>
                  <a:srgbClr val="002060"/>
                </a:solidFill>
                <a:latin typeface="Times New Roman" pitchFamily="18" charset="0"/>
                <a:cs typeface="Times New Roman" pitchFamily="18" charset="0"/>
              </a:rPr>
              <a:t>deals with the matters relating to </a:t>
            </a:r>
            <a:r>
              <a:rPr lang="en-US" sz="1800" dirty="0" smtClean="0">
                <a:solidFill>
                  <a:srgbClr val="002060"/>
                </a:solidFill>
                <a:latin typeface="Times New Roman" pitchFamily="18" charset="0"/>
                <a:cs typeface="Times New Roman" pitchFamily="18" charset="0"/>
              </a:rPr>
              <a:t>penalties for </a:t>
            </a:r>
            <a:r>
              <a:rPr lang="en-US" sz="1800" i="1" dirty="0" smtClean="0">
                <a:solidFill>
                  <a:srgbClr val="002060"/>
                </a:solidFill>
                <a:latin typeface="Times New Roman" pitchFamily="18" charset="0"/>
                <a:cs typeface="Times New Roman" pitchFamily="18" charset="0"/>
              </a:rPr>
              <a:t>offences </a:t>
            </a:r>
            <a:r>
              <a:rPr lang="en-US" sz="1800" i="1" dirty="0">
                <a:solidFill>
                  <a:srgbClr val="002060"/>
                </a:solidFill>
                <a:latin typeface="Times New Roman" pitchFamily="18" charset="0"/>
                <a:cs typeface="Times New Roman" pitchFamily="18" charset="0"/>
              </a:rPr>
              <a:t>and </a:t>
            </a:r>
            <a:r>
              <a:rPr lang="en-US" sz="1800" i="1" dirty="0" smtClean="0">
                <a:solidFill>
                  <a:srgbClr val="002060"/>
                </a:solidFill>
                <a:latin typeface="Times New Roman" pitchFamily="18" charset="0"/>
                <a:cs typeface="Times New Roman" pitchFamily="18" charset="0"/>
              </a:rPr>
              <a:t>remedies </a:t>
            </a:r>
            <a:r>
              <a:rPr lang="en-US" sz="1800" dirty="0" smtClean="0">
                <a:solidFill>
                  <a:srgbClr val="002060"/>
                </a:solidFill>
                <a:latin typeface="Times New Roman" pitchFamily="18" charset="0"/>
                <a:cs typeface="Times New Roman" pitchFamily="18" charset="0"/>
              </a:rPr>
              <a:t>for the civil action. The offences are relating to “</a:t>
            </a:r>
            <a:r>
              <a:rPr lang="en-US" sz="1800" i="1" dirty="0" smtClean="0">
                <a:solidFill>
                  <a:srgbClr val="002060"/>
                </a:solidFill>
                <a:latin typeface="Times New Roman" pitchFamily="18" charset="0"/>
                <a:cs typeface="Times New Roman" pitchFamily="18" charset="0"/>
              </a:rPr>
              <a:t>applying false trademark” or “falsifying the trademark” </a:t>
            </a:r>
            <a:r>
              <a:rPr lang="en-US" sz="1800" dirty="0" smtClean="0">
                <a:solidFill>
                  <a:srgbClr val="002060"/>
                </a:solidFill>
                <a:latin typeface="Times New Roman" pitchFamily="18" charset="0"/>
                <a:cs typeface="Times New Roman" pitchFamily="18" charset="0"/>
              </a:rPr>
              <a:t>along with other infringing action.  </a:t>
            </a:r>
          </a:p>
          <a:p>
            <a:pPr algn="just">
              <a:spcBef>
                <a:spcPts val="1200"/>
              </a:spcBef>
            </a:pPr>
            <a:r>
              <a:rPr lang="en-US" sz="1800" dirty="0">
                <a:solidFill>
                  <a:srgbClr val="002060"/>
                </a:solidFill>
                <a:latin typeface="Times New Roman" pitchFamily="18" charset="0"/>
                <a:cs typeface="Times New Roman" pitchFamily="18" charset="0"/>
              </a:rPr>
              <a:t>A</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person shall be </a:t>
            </a:r>
            <a:r>
              <a:rPr lang="en-US" sz="1800" i="1" dirty="0">
                <a:solidFill>
                  <a:srgbClr val="002060"/>
                </a:solidFill>
                <a:latin typeface="Times New Roman" pitchFamily="18" charset="0"/>
                <a:cs typeface="Times New Roman" pitchFamily="18" charset="0"/>
              </a:rPr>
              <a:t>deemed to apply a trade mark or mark or trade description to goods </a:t>
            </a:r>
            <a:r>
              <a:rPr lang="en-US" sz="1800" dirty="0">
                <a:solidFill>
                  <a:srgbClr val="002060"/>
                </a:solidFill>
                <a:latin typeface="Times New Roman" pitchFamily="18" charset="0"/>
                <a:cs typeface="Times New Roman" pitchFamily="18" charset="0"/>
              </a:rPr>
              <a:t>or services who (a) applies it to the goods themselves or uses it in relation to services; or (b) applies it to any package in or with which the goods are sold, or exposed for sale, or had in possession for sale or for any purpose of trade or manufacture. </a:t>
            </a:r>
            <a:r>
              <a:rPr lang="en-US" sz="1800" b="1" i="1" dirty="0" smtClean="0">
                <a:solidFill>
                  <a:srgbClr val="002060"/>
                </a:solidFill>
                <a:latin typeface="Times New Roman" pitchFamily="18" charset="0"/>
                <a:cs typeface="Times New Roman" pitchFamily="18" charset="0"/>
              </a:rPr>
              <a:t>[Section 101(1)] </a:t>
            </a:r>
          </a:p>
          <a:p>
            <a:pPr algn="just">
              <a:spcBef>
                <a:spcPts val="1200"/>
              </a:spcBef>
            </a:pPr>
            <a:r>
              <a:rPr lang="en-US" sz="1800" dirty="0" smtClean="0">
                <a:solidFill>
                  <a:srgbClr val="002060"/>
                </a:solidFill>
                <a:latin typeface="Times New Roman" pitchFamily="18" charset="0"/>
                <a:cs typeface="Times New Roman" pitchFamily="18" charset="0"/>
              </a:rPr>
              <a:t>A </a:t>
            </a:r>
            <a:r>
              <a:rPr lang="en-US" sz="1800" dirty="0">
                <a:solidFill>
                  <a:srgbClr val="002060"/>
                </a:solidFill>
                <a:latin typeface="Times New Roman" pitchFamily="18" charset="0"/>
                <a:cs typeface="Times New Roman" pitchFamily="18" charset="0"/>
              </a:rPr>
              <a:t>trade mark or mark or trade description shall be </a:t>
            </a:r>
            <a:r>
              <a:rPr lang="en-US" sz="1800" i="1" dirty="0">
                <a:solidFill>
                  <a:srgbClr val="002060"/>
                </a:solidFill>
                <a:latin typeface="Times New Roman" pitchFamily="18" charset="0"/>
                <a:cs typeface="Times New Roman" pitchFamily="18" charset="0"/>
              </a:rPr>
              <a:t>deemed to be applied to goods whether it is woven in, impressed on, or otherwise worked into, or annexed or affixed to</a:t>
            </a:r>
            <a:r>
              <a:rPr lang="en-US" sz="1800" dirty="0">
                <a:solidFill>
                  <a:srgbClr val="002060"/>
                </a:solidFill>
                <a:latin typeface="Times New Roman" pitchFamily="18" charset="0"/>
                <a:cs typeface="Times New Roman" pitchFamily="18" charset="0"/>
              </a:rPr>
              <a:t>, the goods or to any package or other thing. </a:t>
            </a:r>
            <a:r>
              <a:rPr lang="en-US" sz="1800" b="1" i="1" dirty="0" smtClean="0">
                <a:solidFill>
                  <a:srgbClr val="002060"/>
                </a:solidFill>
                <a:latin typeface="Times New Roman" pitchFamily="18" charset="0"/>
                <a:cs typeface="Times New Roman" pitchFamily="18" charset="0"/>
              </a:rPr>
              <a:t>[Section 101(2)] </a:t>
            </a:r>
            <a:endParaRPr lang="en-US" sz="1800" b="1" i="1" dirty="0">
              <a:solidFill>
                <a:srgbClr val="002060"/>
              </a:solidFill>
              <a:latin typeface="Times New Roman" pitchFamily="18" charset="0"/>
              <a:cs typeface="Times New Roman" pitchFamily="18" charset="0"/>
            </a:endParaRPr>
          </a:p>
          <a:p>
            <a:pPr algn="just">
              <a:spcBef>
                <a:spcPts val="1200"/>
              </a:spcBef>
            </a:pPr>
            <a:r>
              <a:rPr lang="en-US" sz="1800" dirty="0">
                <a:solidFill>
                  <a:srgbClr val="002060"/>
                </a:solidFill>
                <a:latin typeface="Times New Roman" pitchFamily="18" charset="0"/>
                <a:cs typeface="Times New Roman" pitchFamily="18" charset="0"/>
              </a:rPr>
              <a:t>A</a:t>
            </a:r>
            <a:r>
              <a:rPr lang="en-US" sz="1800" dirty="0" smtClean="0">
                <a:solidFill>
                  <a:srgbClr val="002060"/>
                </a:solidFill>
                <a:latin typeface="Times New Roman" pitchFamily="18" charset="0"/>
                <a:cs typeface="Times New Roman" pitchFamily="18" charset="0"/>
              </a:rPr>
              <a:t> </a:t>
            </a:r>
            <a:r>
              <a:rPr lang="en-US" sz="1800" dirty="0">
                <a:solidFill>
                  <a:srgbClr val="002060"/>
                </a:solidFill>
                <a:latin typeface="Times New Roman" pitchFamily="18" charset="0"/>
                <a:cs typeface="Times New Roman" pitchFamily="18" charset="0"/>
              </a:rPr>
              <a:t>person shall be </a:t>
            </a:r>
            <a:r>
              <a:rPr lang="en-US" sz="1800" i="1" dirty="0">
                <a:solidFill>
                  <a:srgbClr val="002060"/>
                </a:solidFill>
                <a:latin typeface="Times New Roman" pitchFamily="18" charset="0"/>
                <a:cs typeface="Times New Roman" pitchFamily="18" charset="0"/>
              </a:rPr>
              <a:t>deemed to falsify a trade mark </a:t>
            </a:r>
            <a:r>
              <a:rPr lang="en-US" sz="1800" dirty="0">
                <a:solidFill>
                  <a:srgbClr val="002060"/>
                </a:solidFill>
                <a:latin typeface="Times New Roman" pitchFamily="18" charset="0"/>
                <a:cs typeface="Times New Roman" pitchFamily="18" charset="0"/>
              </a:rPr>
              <a:t>who, either-(a) without the assent of the proprietor of the trade mark makes that trade mark or a deceptively similar mark: or (b) falsifies any genuine trade mark, whether by alteration, addition, effacement or otherwise</a:t>
            </a:r>
            <a:r>
              <a:rPr lang="en-US" sz="1800" dirty="0" smtClean="0">
                <a:solidFill>
                  <a:srgbClr val="002060"/>
                </a:solidFill>
                <a:latin typeface="Times New Roman" pitchFamily="18" charset="0"/>
                <a:cs typeface="Times New Roman" pitchFamily="18" charset="0"/>
              </a:rPr>
              <a:t>. </a:t>
            </a:r>
            <a:r>
              <a:rPr lang="en-US" sz="1800" b="1" i="1" dirty="0">
                <a:solidFill>
                  <a:srgbClr val="002060"/>
                </a:solidFill>
                <a:latin typeface="Times New Roman" pitchFamily="18" charset="0"/>
                <a:cs typeface="Times New Roman" pitchFamily="18" charset="0"/>
              </a:rPr>
              <a:t>[</a:t>
            </a:r>
            <a:r>
              <a:rPr lang="en-US" sz="1800" b="1" i="1" dirty="0" smtClean="0">
                <a:solidFill>
                  <a:srgbClr val="002060"/>
                </a:solidFill>
                <a:latin typeface="Times New Roman" pitchFamily="18" charset="0"/>
                <a:cs typeface="Times New Roman" pitchFamily="18" charset="0"/>
              </a:rPr>
              <a:t>Section 102]</a:t>
            </a:r>
            <a:endParaRPr lang="en-US" sz="1800" b="1" i="1" dirty="0">
              <a:solidFill>
                <a:srgbClr val="002060"/>
              </a:solidFill>
              <a:latin typeface="Times New Roman" pitchFamily="18" charset="0"/>
              <a:cs typeface="Times New Roman" pitchFamily="18" charset="0"/>
            </a:endParaRPr>
          </a:p>
          <a:p>
            <a:pPr algn="just">
              <a:spcBef>
                <a:spcPts val="1200"/>
              </a:spcBef>
            </a:pPr>
            <a:r>
              <a:rPr lang="en-US" sz="1800" dirty="0" smtClean="0">
                <a:solidFill>
                  <a:srgbClr val="002060"/>
                </a:solidFill>
                <a:latin typeface="Times New Roman" pitchFamily="18" charset="0"/>
                <a:cs typeface="Times New Roman" pitchFamily="18" charset="0"/>
              </a:rPr>
              <a:t>It also deals </a:t>
            </a:r>
            <a:r>
              <a:rPr lang="en-US" sz="1800" dirty="0">
                <a:solidFill>
                  <a:srgbClr val="002060"/>
                </a:solidFill>
                <a:latin typeface="Times New Roman" pitchFamily="18" charset="0"/>
                <a:cs typeface="Times New Roman" pitchFamily="18" charset="0"/>
              </a:rPr>
              <a:t>with the </a:t>
            </a:r>
            <a:r>
              <a:rPr lang="en-US" sz="1800" i="1" dirty="0">
                <a:solidFill>
                  <a:srgbClr val="002060"/>
                </a:solidFill>
                <a:latin typeface="Times New Roman" pitchFamily="18" charset="0"/>
                <a:cs typeface="Times New Roman" pitchFamily="18" charset="0"/>
              </a:rPr>
              <a:t>penalty for applying false trade mark, trade description, etc. </a:t>
            </a:r>
            <a:r>
              <a:rPr lang="en-US" sz="1800" dirty="0">
                <a:solidFill>
                  <a:srgbClr val="002060"/>
                </a:solidFill>
                <a:latin typeface="Times New Roman" pitchFamily="18" charset="0"/>
                <a:cs typeface="Times New Roman" pitchFamily="18" charset="0"/>
              </a:rPr>
              <a:t>and imposes punishment with imprisonment for a term which shall not be less than </a:t>
            </a:r>
            <a:r>
              <a:rPr lang="en-US" sz="1800" i="1" dirty="0">
                <a:solidFill>
                  <a:srgbClr val="002060"/>
                </a:solidFill>
                <a:latin typeface="Times New Roman" pitchFamily="18" charset="0"/>
                <a:cs typeface="Times New Roman" pitchFamily="18" charset="0"/>
              </a:rPr>
              <a:t>six months but which may extend to three years </a:t>
            </a:r>
            <a:r>
              <a:rPr lang="en-US" sz="1800" dirty="0">
                <a:solidFill>
                  <a:srgbClr val="002060"/>
                </a:solidFill>
                <a:latin typeface="Times New Roman" pitchFamily="18" charset="0"/>
                <a:cs typeface="Times New Roman" pitchFamily="18" charset="0"/>
              </a:rPr>
              <a:t>and with fine which shall not be less than </a:t>
            </a:r>
            <a:r>
              <a:rPr lang="en-US" sz="1800" i="1" dirty="0">
                <a:solidFill>
                  <a:srgbClr val="002060"/>
                </a:solidFill>
                <a:latin typeface="Times New Roman" pitchFamily="18" charset="0"/>
                <a:cs typeface="Times New Roman" pitchFamily="18" charset="0"/>
              </a:rPr>
              <a:t>fifty thousand rupees but which may extend to two lakh rupees</a:t>
            </a:r>
            <a:r>
              <a:rPr lang="en-US" sz="1800" dirty="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103] </a:t>
            </a:r>
            <a:endParaRPr lang="en-US" sz="18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130636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533400"/>
          </a:xfrm>
        </p:spPr>
        <p:txBody>
          <a:bodyPr>
            <a:normAutofit/>
          </a:bodyPr>
          <a:lstStyle/>
          <a:p>
            <a:pPr algn="l"/>
            <a:r>
              <a:rPr lang="en-US" sz="2000" b="1" i="1" dirty="0" err="1" smtClean="0">
                <a:solidFill>
                  <a:srgbClr val="C00000"/>
                </a:solidFill>
                <a:latin typeface="Times New Roman" pitchFamily="18" charset="0"/>
                <a:cs typeface="Times New Roman" pitchFamily="18" charset="0"/>
              </a:rPr>
              <a:t>Conted</a:t>
            </a:r>
            <a:r>
              <a:rPr lang="en-US" sz="2000" b="1" i="1" dirty="0" smtClean="0">
                <a:solidFill>
                  <a:srgbClr val="C00000"/>
                </a:solidFill>
                <a:latin typeface="Times New Roman" pitchFamily="18" charset="0"/>
                <a:cs typeface="Times New Roman" pitchFamily="18" charset="0"/>
              </a:rPr>
              <a:t>..</a:t>
            </a:r>
            <a:endParaRPr lang="en-US" sz="20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763000" cy="5715000"/>
          </a:xfrm>
        </p:spPr>
        <p:txBody>
          <a:bodyPr>
            <a:normAutofit/>
          </a:bodyPr>
          <a:lstStyle/>
          <a:p>
            <a:pPr algn="just">
              <a:spcBef>
                <a:spcPts val="1200"/>
              </a:spcBef>
            </a:pPr>
            <a:r>
              <a:rPr lang="en-US" sz="1800" dirty="0" smtClean="0">
                <a:solidFill>
                  <a:srgbClr val="002060"/>
                </a:solidFill>
                <a:latin typeface="Times New Roman" pitchFamily="18" charset="0"/>
                <a:cs typeface="Times New Roman" pitchFamily="18" charset="0"/>
              </a:rPr>
              <a:t>It prescribes </a:t>
            </a:r>
            <a:r>
              <a:rPr lang="en-US" sz="1800" dirty="0">
                <a:solidFill>
                  <a:srgbClr val="002060"/>
                </a:solidFill>
                <a:latin typeface="Times New Roman" pitchFamily="18" charset="0"/>
                <a:cs typeface="Times New Roman" pitchFamily="18" charset="0"/>
              </a:rPr>
              <a:t>enhanced penalty on </a:t>
            </a:r>
            <a:r>
              <a:rPr lang="en-US" sz="1800" i="1" dirty="0">
                <a:solidFill>
                  <a:srgbClr val="002060"/>
                </a:solidFill>
                <a:latin typeface="Times New Roman" pitchFamily="18" charset="0"/>
                <a:cs typeface="Times New Roman" pitchFamily="18" charset="0"/>
              </a:rPr>
              <a:t>second and subsequent conviction </a:t>
            </a:r>
            <a:r>
              <a:rPr lang="en-US" sz="1800" dirty="0">
                <a:solidFill>
                  <a:srgbClr val="002060"/>
                </a:solidFill>
                <a:latin typeface="Times New Roman" pitchFamily="18" charset="0"/>
                <a:cs typeface="Times New Roman" pitchFamily="18" charset="0"/>
              </a:rPr>
              <a:t>for offences committed under sections 103 and 104 and imposes punishment with imprisonment which shall not be less </a:t>
            </a:r>
            <a:r>
              <a:rPr lang="en-US" sz="1800" i="1" dirty="0">
                <a:solidFill>
                  <a:srgbClr val="002060"/>
                </a:solidFill>
                <a:latin typeface="Times New Roman" pitchFamily="18" charset="0"/>
                <a:cs typeface="Times New Roman" pitchFamily="18" charset="0"/>
              </a:rPr>
              <a:t>than one year but which may extend to three years </a:t>
            </a:r>
            <a:r>
              <a:rPr lang="en-US" sz="1800" dirty="0">
                <a:solidFill>
                  <a:srgbClr val="002060"/>
                </a:solidFill>
                <a:latin typeface="Times New Roman" pitchFamily="18" charset="0"/>
                <a:cs typeface="Times New Roman" pitchFamily="18" charset="0"/>
              </a:rPr>
              <a:t>and with fine which shall not be less than </a:t>
            </a:r>
            <a:r>
              <a:rPr lang="en-US" sz="1800" i="1" dirty="0">
                <a:solidFill>
                  <a:srgbClr val="002060"/>
                </a:solidFill>
                <a:latin typeface="Times New Roman" pitchFamily="18" charset="0"/>
                <a:cs typeface="Times New Roman" pitchFamily="18" charset="0"/>
              </a:rPr>
              <a:t>one lakh rupees but which may extend to two lakh rupees</a:t>
            </a:r>
            <a:r>
              <a:rPr lang="en-US" sz="1800" dirty="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a:t>
            </a:r>
            <a:r>
              <a:rPr lang="en-US" sz="1800" b="1" i="1" dirty="0">
                <a:solidFill>
                  <a:srgbClr val="002060"/>
                </a:solidFill>
                <a:latin typeface="Times New Roman" pitchFamily="18" charset="0"/>
                <a:cs typeface="Times New Roman" pitchFamily="18" charset="0"/>
              </a:rPr>
              <a:t>105 </a:t>
            </a:r>
            <a:r>
              <a:rPr lang="en-US" sz="1800" b="1" i="1" dirty="0" smtClean="0">
                <a:solidFill>
                  <a:srgbClr val="002060"/>
                </a:solidFill>
                <a:latin typeface="Times New Roman" pitchFamily="18" charset="0"/>
                <a:cs typeface="Times New Roman" pitchFamily="18" charset="0"/>
              </a:rPr>
              <a:t>] </a:t>
            </a:r>
            <a:endParaRPr lang="en-US" sz="1800" b="1" i="1" dirty="0">
              <a:solidFill>
                <a:srgbClr val="002060"/>
              </a:solidFill>
              <a:latin typeface="Times New Roman" pitchFamily="18" charset="0"/>
              <a:cs typeface="Times New Roman" pitchFamily="18" charset="0"/>
            </a:endParaRPr>
          </a:p>
          <a:p>
            <a:pPr algn="just">
              <a:spcBef>
                <a:spcPts val="1200"/>
              </a:spcBef>
            </a:pPr>
            <a:r>
              <a:rPr lang="en-US" sz="1800" dirty="0" smtClean="0">
                <a:solidFill>
                  <a:srgbClr val="002060"/>
                </a:solidFill>
                <a:latin typeface="Times New Roman" pitchFamily="18" charset="0"/>
                <a:cs typeface="Times New Roman" pitchFamily="18" charset="0"/>
              </a:rPr>
              <a:t>It expressly </a:t>
            </a:r>
            <a:r>
              <a:rPr lang="en-US" sz="1800" dirty="0">
                <a:solidFill>
                  <a:srgbClr val="002060"/>
                </a:solidFill>
                <a:latin typeface="Times New Roman" pitchFamily="18" charset="0"/>
                <a:cs typeface="Times New Roman" pitchFamily="18" charset="0"/>
              </a:rPr>
              <a:t>stipulates that the relief which a Court may grant in any suit for infringement or for passing off referred to in Section 134 includes </a:t>
            </a:r>
            <a:r>
              <a:rPr lang="en-US" sz="1800" i="1" dirty="0">
                <a:solidFill>
                  <a:srgbClr val="002060"/>
                </a:solidFill>
                <a:latin typeface="Times New Roman" pitchFamily="18" charset="0"/>
                <a:cs typeface="Times New Roman" pitchFamily="18" charset="0"/>
              </a:rPr>
              <a:t>injunction (</a:t>
            </a:r>
            <a:r>
              <a:rPr lang="en-US" sz="1800" dirty="0">
                <a:solidFill>
                  <a:srgbClr val="002060"/>
                </a:solidFill>
                <a:latin typeface="Times New Roman" pitchFamily="18" charset="0"/>
                <a:cs typeface="Times New Roman" pitchFamily="18" charset="0"/>
              </a:rPr>
              <a:t>subject to such terms, if any, as the court thinks fit) and at the option of the plaintiff, </a:t>
            </a:r>
            <a:r>
              <a:rPr lang="en-US" sz="1800" i="1" dirty="0">
                <a:solidFill>
                  <a:srgbClr val="002060"/>
                </a:solidFill>
                <a:latin typeface="Times New Roman" pitchFamily="18" charset="0"/>
                <a:cs typeface="Times New Roman" pitchFamily="18" charset="0"/>
              </a:rPr>
              <a:t>either damages or an account of profits</a:t>
            </a:r>
            <a:r>
              <a:rPr lang="en-US" sz="1800" dirty="0">
                <a:solidFill>
                  <a:srgbClr val="002060"/>
                </a:solidFill>
                <a:latin typeface="Times New Roman" pitchFamily="18" charset="0"/>
                <a:cs typeface="Times New Roman" pitchFamily="18" charset="0"/>
              </a:rPr>
              <a:t>, together with or without any order for </a:t>
            </a:r>
            <a:r>
              <a:rPr lang="en-US" sz="1800" i="1" dirty="0">
                <a:solidFill>
                  <a:srgbClr val="002060"/>
                </a:solidFill>
                <a:latin typeface="Times New Roman" pitchFamily="18" charset="0"/>
                <a:cs typeface="Times New Roman" pitchFamily="18" charset="0"/>
              </a:rPr>
              <a:t>the delivery up of the infringing labels and marks for destruction or erasure.</a:t>
            </a:r>
            <a:r>
              <a:rPr lang="en-US" sz="1800" dirty="0">
                <a:solidFill>
                  <a:srgbClr val="002060"/>
                </a:solidFill>
                <a:latin typeface="Times New Roman" pitchFamily="18" charset="0"/>
                <a:cs typeface="Times New Roman" pitchFamily="18" charset="0"/>
              </a:rPr>
              <a:t> </a:t>
            </a:r>
            <a:r>
              <a:rPr lang="en-US" sz="1800" b="1" i="1" dirty="0" smtClean="0">
                <a:solidFill>
                  <a:srgbClr val="002060"/>
                </a:solidFill>
                <a:latin typeface="Times New Roman" pitchFamily="18" charset="0"/>
                <a:cs typeface="Times New Roman" pitchFamily="18" charset="0"/>
              </a:rPr>
              <a:t>[Section </a:t>
            </a:r>
            <a:r>
              <a:rPr lang="en-US" sz="1800" b="1" i="1" dirty="0">
                <a:solidFill>
                  <a:srgbClr val="002060"/>
                </a:solidFill>
                <a:latin typeface="Times New Roman" pitchFamily="18" charset="0"/>
                <a:cs typeface="Times New Roman" pitchFamily="18" charset="0"/>
              </a:rPr>
              <a:t>135 </a:t>
            </a:r>
            <a:r>
              <a:rPr lang="en-US" sz="1800" b="1" i="1" dirty="0" smtClean="0">
                <a:solidFill>
                  <a:srgbClr val="002060"/>
                </a:solidFill>
                <a:latin typeface="Times New Roman" pitchFamily="18" charset="0"/>
                <a:cs typeface="Times New Roman" pitchFamily="18" charset="0"/>
              </a:rPr>
              <a:t>]</a:t>
            </a:r>
            <a:endParaRPr lang="en-US" sz="1800" b="1" i="1" dirty="0">
              <a:solidFill>
                <a:srgbClr val="002060"/>
              </a:solidFill>
              <a:latin typeface="Times New Roman" pitchFamily="18" charset="0"/>
              <a:cs typeface="Times New Roman" pitchFamily="18" charset="0"/>
            </a:endParaRPr>
          </a:p>
          <a:p>
            <a:pPr algn="just">
              <a:spcBef>
                <a:spcPts val="1200"/>
              </a:spcBef>
            </a:pPr>
            <a:r>
              <a:rPr lang="en-US" sz="1800" dirty="0">
                <a:solidFill>
                  <a:srgbClr val="002060"/>
                </a:solidFill>
                <a:latin typeface="Times New Roman" pitchFamily="18" charset="0"/>
                <a:cs typeface="Times New Roman" pitchFamily="18" charset="0"/>
              </a:rPr>
              <a:t>A suit can be initiated in any court inferior to a </a:t>
            </a:r>
            <a:r>
              <a:rPr lang="en-US" sz="1800" i="1" dirty="0">
                <a:solidFill>
                  <a:srgbClr val="002060"/>
                </a:solidFill>
                <a:latin typeface="Times New Roman" pitchFamily="18" charset="0"/>
                <a:cs typeface="Times New Roman" pitchFamily="18" charset="0"/>
              </a:rPr>
              <a:t>District Court </a:t>
            </a:r>
            <a:r>
              <a:rPr lang="en-US" sz="1800" dirty="0">
                <a:solidFill>
                  <a:srgbClr val="002060"/>
                </a:solidFill>
                <a:latin typeface="Times New Roman" pitchFamily="18" charset="0"/>
                <a:cs typeface="Times New Roman" pitchFamily="18" charset="0"/>
              </a:rPr>
              <a:t>having jurisdiction to try the suit either under the law of passing off or for infringement for these remedies under the Trade Marks Act, 1999 depending on whether the trade mark is unregistered, pending registration or registered respectively. </a:t>
            </a:r>
            <a:r>
              <a:rPr lang="en-US" sz="1800" b="1" i="1" dirty="0">
                <a:solidFill>
                  <a:srgbClr val="002060"/>
                </a:solidFill>
                <a:latin typeface="Times New Roman" pitchFamily="18" charset="0"/>
                <a:cs typeface="Times New Roman" pitchFamily="18" charset="0"/>
              </a:rPr>
              <a:t>[Section 134] </a:t>
            </a:r>
            <a:endParaRPr lang="en-US" sz="1800" b="1" i="1" dirty="0" smtClean="0">
              <a:solidFill>
                <a:srgbClr val="002060"/>
              </a:solidFill>
              <a:latin typeface="Times New Roman" pitchFamily="18" charset="0"/>
              <a:cs typeface="Times New Roman" pitchFamily="18" charset="0"/>
            </a:endParaRPr>
          </a:p>
          <a:p>
            <a:pPr algn="just">
              <a:spcBef>
                <a:spcPts val="1200"/>
              </a:spcBef>
            </a:pPr>
            <a:r>
              <a:rPr lang="en-US" sz="1800" dirty="0" smtClean="0">
                <a:solidFill>
                  <a:srgbClr val="002060"/>
                </a:solidFill>
                <a:latin typeface="Times New Roman" pitchFamily="18" charset="0"/>
                <a:cs typeface="Times New Roman" pitchFamily="18" charset="0"/>
              </a:rPr>
              <a:t>No </a:t>
            </a:r>
            <a:r>
              <a:rPr lang="en-US" sz="1800" dirty="0">
                <a:solidFill>
                  <a:srgbClr val="002060"/>
                </a:solidFill>
                <a:latin typeface="Times New Roman" pitchFamily="18" charset="0"/>
                <a:cs typeface="Times New Roman" pitchFamily="18" charset="0"/>
              </a:rPr>
              <a:t>court inferior to </a:t>
            </a:r>
            <a:r>
              <a:rPr lang="en-US" sz="1800" dirty="0" smtClean="0">
                <a:solidFill>
                  <a:srgbClr val="002060"/>
                </a:solidFill>
                <a:latin typeface="Times New Roman" pitchFamily="18" charset="0"/>
                <a:cs typeface="Times New Roman" pitchFamily="18" charset="0"/>
              </a:rPr>
              <a:t>a </a:t>
            </a:r>
            <a:r>
              <a:rPr lang="en-US" sz="1800" i="1" dirty="0">
                <a:solidFill>
                  <a:srgbClr val="002060"/>
                </a:solidFill>
                <a:latin typeface="Times New Roman" pitchFamily="18" charset="0"/>
                <a:cs typeface="Times New Roman" pitchFamily="18" charset="0"/>
              </a:rPr>
              <a:t>Metropolitan Magistrate or Judicial Magistrate</a:t>
            </a:r>
            <a:r>
              <a:rPr lang="en-US" sz="1800" dirty="0">
                <a:solidFill>
                  <a:srgbClr val="002060"/>
                </a:solidFill>
                <a:latin typeface="Times New Roman" pitchFamily="18" charset="0"/>
                <a:cs typeface="Times New Roman" pitchFamily="18" charset="0"/>
              </a:rPr>
              <a:t> </a:t>
            </a:r>
            <a:r>
              <a:rPr lang="en-US" sz="1800" i="1" dirty="0">
                <a:solidFill>
                  <a:srgbClr val="002060"/>
                </a:solidFill>
                <a:latin typeface="Times New Roman" pitchFamily="18" charset="0"/>
                <a:cs typeface="Times New Roman" pitchFamily="18" charset="0"/>
              </a:rPr>
              <a:t>of the </a:t>
            </a:r>
            <a:r>
              <a:rPr lang="en-US" sz="1800" i="1" dirty="0" smtClean="0">
                <a:solidFill>
                  <a:srgbClr val="002060"/>
                </a:solidFill>
                <a:latin typeface="Times New Roman" pitchFamily="18" charset="0"/>
                <a:cs typeface="Times New Roman" pitchFamily="18" charset="0"/>
              </a:rPr>
              <a:t>First Class </a:t>
            </a:r>
            <a:r>
              <a:rPr lang="en-US" sz="1800" dirty="0">
                <a:solidFill>
                  <a:srgbClr val="002060"/>
                </a:solidFill>
                <a:latin typeface="Times New Roman" pitchFamily="18" charset="0"/>
                <a:cs typeface="Times New Roman" pitchFamily="18" charset="0"/>
              </a:rPr>
              <a:t>shall try an offence under this Act. </a:t>
            </a:r>
            <a:r>
              <a:rPr lang="en-US" sz="1800" b="1" i="1" dirty="0">
                <a:solidFill>
                  <a:srgbClr val="002060"/>
                </a:solidFill>
                <a:latin typeface="Times New Roman" pitchFamily="18" charset="0"/>
                <a:cs typeface="Times New Roman" pitchFamily="18" charset="0"/>
              </a:rPr>
              <a:t>[Section </a:t>
            </a:r>
            <a:r>
              <a:rPr lang="en-US" sz="1800" b="1" i="1" dirty="0" smtClean="0">
                <a:solidFill>
                  <a:srgbClr val="002060"/>
                </a:solidFill>
                <a:latin typeface="Times New Roman" pitchFamily="18" charset="0"/>
                <a:cs typeface="Times New Roman" pitchFamily="18" charset="0"/>
              </a:rPr>
              <a:t>115</a:t>
            </a:r>
            <a:r>
              <a:rPr lang="en-US" sz="1800" b="1" i="1" dirty="0">
                <a:solidFill>
                  <a:srgbClr val="002060"/>
                </a:solidFill>
                <a:latin typeface="Times New Roman" pitchFamily="18" charset="0"/>
                <a:cs typeface="Times New Roman" pitchFamily="18" charset="0"/>
              </a:rPr>
              <a:t>]</a:t>
            </a:r>
          </a:p>
          <a:p>
            <a:endParaRPr lang="en-US" sz="1800" b="1" i="1" dirty="0" smtClean="0">
              <a:solidFill>
                <a:srgbClr val="002060"/>
              </a:solidFill>
              <a:latin typeface="Times New Roman" pitchFamily="18" charset="0"/>
              <a:cs typeface="Times New Roman" pitchFamily="18" charset="0"/>
            </a:endParaRPr>
          </a:p>
          <a:p>
            <a:pPr marL="0" indent="0" algn="ctr">
              <a:buNone/>
            </a:pPr>
            <a:r>
              <a:rPr lang="en-US" sz="1800" b="1" i="1" dirty="0" smtClean="0">
                <a:solidFill>
                  <a:srgbClr val="002060"/>
                </a:solidFill>
                <a:latin typeface="Times New Roman" pitchFamily="18" charset="0"/>
                <a:cs typeface="Times New Roman" pitchFamily="18" charset="0"/>
              </a:rPr>
              <a:t>Thanks!</a:t>
            </a:r>
            <a:endParaRPr lang="en-US" sz="18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68256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2143</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TRADEMARK INFRINGEMENT AND PASSING OFF: PENALTIES AND REMEDIES UNDER TRADEMARK LAW</vt:lpstr>
      <vt:lpstr>INTRODUCTION</vt:lpstr>
      <vt:lpstr>INFRINGEMENT ACTION: [Section 29]</vt:lpstr>
      <vt:lpstr>Conted.</vt:lpstr>
      <vt:lpstr>LIMITATION OR EXCEPTION TO INFRINGEMENT: [Section 30-35] </vt:lpstr>
      <vt:lpstr>ACTION OF PASSING OFF: [Section 27]</vt:lpstr>
      <vt:lpstr>PENALTIES  AND REMEDIES: [Sections 101-105&amp;135]</vt:lpstr>
      <vt:lpstr>Conted..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TRADEMARK INFRINGEMENT: OFFENCES, PENALTIES AND REMEDIES UNDER INDIAN TRADEMARK LAW</dc:title>
  <dc:creator>hp</dc:creator>
  <cp:lastModifiedBy>Bharat H. Desai</cp:lastModifiedBy>
  <cp:revision>25</cp:revision>
  <dcterms:created xsi:type="dcterms:W3CDTF">2006-08-16T00:00:00Z</dcterms:created>
  <dcterms:modified xsi:type="dcterms:W3CDTF">2020-04-10T04:14:17Z</dcterms:modified>
</cp:coreProperties>
</file>